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87" r:id="rId3"/>
    <p:sldId id="302" r:id="rId4"/>
    <p:sldId id="288" r:id="rId5"/>
    <p:sldId id="298" r:id="rId6"/>
    <p:sldId id="293" r:id="rId7"/>
    <p:sldId id="301" r:id="rId8"/>
    <p:sldId id="296" r:id="rId9"/>
    <p:sldId id="289" r:id="rId10"/>
    <p:sldId id="290" r:id="rId11"/>
    <p:sldId id="292" r:id="rId12"/>
    <p:sldId id="286" r:id="rId13"/>
    <p:sldId id="294" r:id="rId14"/>
    <p:sldId id="291" r:id="rId15"/>
    <p:sldId id="300" r:id="rId16"/>
    <p:sldId id="299" r:id="rId17"/>
    <p:sldId id="295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3" autoAdjust="0"/>
    <p:restoredTop sz="94660"/>
  </p:normalViewPr>
  <p:slideViewPr>
    <p:cSldViewPr snapToGrid="0">
      <p:cViewPr varScale="1">
        <p:scale>
          <a:sx n="47" d="100"/>
          <a:sy n="47" d="100"/>
        </p:scale>
        <p:origin x="77" y="8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4B2B67-A1C4-A175-5C08-0DE19A5A9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00BAFE7-ECC0-DB88-E9C3-13741AF378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56F66F-2C9C-49CB-E557-7424A5EE2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E9A3-7E1C-42D2-9627-AB14015FCA14}" type="datetimeFigureOut">
              <a:rPr lang="de-DE" smtClean="0"/>
              <a:t>10.06.2024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ACA5AD-AF37-39ED-0E00-772F68DD4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F3DBCD-8997-5BE3-145C-4F435B80A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752F7-B36E-45C1-BF38-DD9CEE9560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241857"/>
      </p:ext>
    </p:extLst>
  </p:cSld>
  <p:clrMapOvr>
    <a:masterClrMapping/>
  </p:clrMapOvr>
  <p:transition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76612-4AC5-C277-F313-9A7081889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24B6695-8280-EC63-ECD9-C62DA09AC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9267DD-0816-A93E-A903-668B759FB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E9A3-7E1C-42D2-9627-AB14015FCA14}" type="datetimeFigureOut">
              <a:rPr lang="de-DE" smtClean="0"/>
              <a:t>10.06.2024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71E17B-179E-7982-049A-077A334DC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263F66-60D2-A1C1-4ACE-D7BB3CCB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752F7-B36E-45C1-BF38-DD9CEE9560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7738393"/>
      </p:ext>
    </p:extLst>
  </p:cSld>
  <p:clrMapOvr>
    <a:masterClrMapping/>
  </p:clrMapOvr>
  <p:transition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DE6B8C9-6796-54C8-97DA-E33960E751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EBEA0A0-A36A-F878-A80A-04A1BBBEB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58C4AD-3D3D-3272-225A-591AD78A6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E9A3-7E1C-42D2-9627-AB14015FCA14}" type="datetimeFigureOut">
              <a:rPr lang="de-DE" smtClean="0"/>
              <a:t>10.06.2024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BD30DB-0E3B-A927-7AED-E1C4903BB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A979DF-226F-C234-C977-92E50CEC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752F7-B36E-45C1-BF38-DD9CEE9560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3387233"/>
      </p:ext>
    </p:extLst>
  </p:cSld>
  <p:clrMapOvr>
    <a:masterClrMapping/>
  </p:clrMapOvr>
  <p:transition advClick="0" advTm="5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sign Inhalt // 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E910AC6-BD3E-F50C-3072-C4AF0A3CA9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43967" y="6100448"/>
            <a:ext cx="1331866" cy="432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D8BDC36-826C-21E3-3B8D-B2501DC83E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033" y="6100448"/>
            <a:ext cx="465890" cy="432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FABBB46-7AFF-BC71-8995-5D6DB5766F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608" y="6100448"/>
            <a:ext cx="307761" cy="432000"/>
          </a:xfrm>
          <a:prstGeom prst="rect">
            <a:avLst/>
          </a:prstGeom>
        </p:spPr>
      </p:pic>
      <p:sp>
        <p:nvSpPr>
          <p:cNvPr id="19" name="Vertikaler Textplatzhalter 2">
            <a:extLst>
              <a:ext uri="{FF2B5EF4-FFF2-40B4-BE49-F238E27FC236}">
                <a16:creationId xmlns:a16="http://schemas.microsoft.com/office/drawing/2014/main" id="{9226CE3A-974C-27EE-38BF-A76986F944B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887087" y="5021578"/>
            <a:ext cx="5970717" cy="422737"/>
          </a:xfrm>
        </p:spPr>
        <p:txBody>
          <a:bodyPr vert="horz" anchor="b"/>
          <a:lstStyle>
            <a:lvl1pPr marL="0" marR="0" indent="0" algn="l" defTabSz="912472" rtl="0" eaLnBrk="1" fontAlgn="auto" latinLnBrk="0" hangingPunct="1">
              <a:lnSpc>
                <a:spcPct val="112000"/>
              </a:lnSpc>
              <a:spcBef>
                <a:spcPts val="59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6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Doktormutter oder -vater </a:t>
            </a:r>
            <a:r>
              <a:rPr lang="en-US" noProof="0" dirty="0"/>
              <a:t>Doctorate supervisor</a:t>
            </a:r>
          </a:p>
        </p:txBody>
      </p:sp>
      <p:sp>
        <p:nvSpPr>
          <p:cNvPr id="20" name="Bildplatzhalter 3">
            <a:extLst>
              <a:ext uri="{FF2B5EF4-FFF2-40B4-BE49-F238E27FC236}">
                <a16:creationId xmlns:a16="http://schemas.microsoft.com/office/drawing/2014/main" id="{5B2CDDD4-88B6-2DD2-82BD-E9466273795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66686" y="1341735"/>
            <a:ext cx="2517378" cy="3240000"/>
          </a:xfrm>
          <a:solidFill>
            <a:srgbClr val="B1C800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198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Platzhalter für ein Foto im Format: 7:9 (Passfoto-Format)</a:t>
            </a:r>
            <a:br>
              <a:rPr lang="de-DE" dirty="0"/>
            </a:br>
            <a:r>
              <a:rPr lang="en-US" noProof="0" dirty="0"/>
              <a:t>Placeholder for a photo with ratio: 7:9 (format of passport photos)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21" name="Vertikaler Textplatzhalter 2">
            <a:extLst>
              <a:ext uri="{FF2B5EF4-FFF2-40B4-BE49-F238E27FC236}">
                <a16:creationId xmlns:a16="http://schemas.microsoft.com/office/drawing/2014/main" id="{1FEDB74D-5E97-C480-B9CD-78EB56C2BA83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366686" y="4744093"/>
            <a:ext cx="2517378" cy="701032"/>
          </a:xfrm>
        </p:spPr>
        <p:txBody>
          <a:bodyPr vert="horz" anchor="ctr"/>
          <a:lstStyle>
            <a:lvl1pPr marL="0" indent="0" algn="ctr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996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8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8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8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8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8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8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8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8" b="0" i="0">
                <a:latin typeface="+mn-lt"/>
              </a:defRPr>
            </a:lvl9pPr>
          </a:lstStyle>
          <a:p>
            <a:pPr lvl="0"/>
            <a:r>
              <a:rPr lang="de-DE" dirty="0"/>
              <a:t>Vor- und Nachname </a:t>
            </a:r>
            <a:r>
              <a:rPr lang="en-US" noProof="0" dirty="0"/>
              <a:t>First and last name</a:t>
            </a:r>
          </a:p>
        </p:txBody>
      </p:sp>
      <p:sp>
        <p:nvSpPr>
          <p:cNvPr id="22" name="Vertikaler Textplatzhalter 2">
            <a:extLst>
              <a:ext uri="{FF2B5EF4-FFF2-40B4-BE49-F238E27FC236}">
                <a16:creationId xmlns:a16="http://schemas.microsoft.com/office/drawing/2014/main" id="{09E1F251-9EAB-4FAC-103F-19A4DC652DF4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887087" y="4327552"/>
            <a:ext cx="5970717" cy="688650"/>
          </a:xfrm>
        </p:spPr>
        <p:txBody>
          <a:bodyPr vert="horz" anchor="b">
            <a:noAutofit/>
          </a:bodyPr>
          <a:lstStyle>
            <a:lvl1pPr marL="0" marR="0" indent="0" algn="l" defTabSz="912472" rtl="0" eaLnBrk="1" fontAlgn="auto" latinLnBrk="0" hangingPunct="1">
              <a:lnSpc>
                <a:spcPct val="112000"/>
              </a:lnSpc>
              <a:spcBef>
                <a:spcPts val="59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6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 dirty="0"/>
              <a:t>Institut, Lehrstuhl </a:t>
            </a:r>
            <a:r>
              <a:rPr lang="en-US" dirty="0"/>
              <a:t>Center, Research group</a:t>
            </a:r>
          </a:p>
        </p:txBody>
      </p:sp>
      <p:sp>
        <p:nvSpPr>
          <p:cNvPr id="23" name="Vertikaler Textplatzhalter 2">
            <a:extLst>
              <a:ext uri="{FF2B5EF4-FFF2-40B4-BE49-F238E27FC236}">
                <a16:creationId xmlns:a16="http://schemas.microsoft.com/office/drawing/2014/main" id="{839CCDD5-1FEF-6CA0-FD5B-0291AE737D93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3887087" y="1341438"/>
            <a:ext cx="5970271" cy="964238"/>
          </a:xfrm>
        </p:spPr>
        <p:txBody>
          <a:bodyPr vert="horz" anchor="t">
            <a:noAutofit/>
          </a:bodyPr>
          <a:lstStyle>
            <a:lvl1pPr marL="0" marR="0" indent="0" algn="l" defTabSz="912472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94" b="1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 dirty="0"/>
              <a:t>Titel meiner Dissertation </a:t>
            </a:r>
            <a:r>
              <a:rPr lang="en-US" dirty="0"/>
              <a:t>Title of My Dissertation (Capitalized)</a:t>
            </a:r>
          </a:p>
        </p:txBody>
      </p:sp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DF83DA9-1788-5841-2043-7662C9BE77E2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3887087" y="2493964"/>
            <a:ext cx="5970717" cy="1239955"/>
          </a:xfrm>
        </p:spPr>
        <p:txBody>
          <a:bodyPr vert="horz" anchor="t">
            <a:noAutofit/>
          </a:bodyPr>
          <a:lstStyle>
            <a:lvl1pPr marL="0" marR="0" indent="0" algn="l" defTabSz="912472" rtl="0" eaLnBrk="1" fontAlgn="auto" latinLnBrk="0" hangingPunct="1">
              <a:lnSpc>
                <a:spcPct val="112000"/>
              </a:lnSpc>
              <a:spcBef>
                <a:spcPts val="59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96" b="0" i="1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Untertitel meiner Dissertation </a:t>
            </a:r>
            <a:r>
              <a:rPr lang="en-US" dirty="0"/>
              <a:t>Subtitle of My Dissertation (Capitalized)</a:t>
            </a:r>
            <a:endParaRPr lang="de-DE" dirty="0"/>
          </a:p>
        </p:txBody>
      </p:sp>
      <p:sp>
        <p:nvSpPr>
          <p:cNvPr id="25" name="Linie">
            <a:extLst>
              <a:ext uri="{FF2B5EF4-FFF2-40B4-BE49-F238E27FC236}">
                <a16:creationId xmlns:a16="http://schemas.microsoft.com/office/drawing/2014/main" id="{AD75F59C-A7BA-E72E-D136-352BE73C7F10}"/>
              </a:ext>
            </a:extLst>
          </p:cNvPr>
          <p:cNvSpPr/>
          <p:nvPr userDrawn="1"/>
        </p:nvSpPr>
        <p:spPr>
          <a:xfrm rot="5400000">
            <a:off x="1333575" y="3385293"/>
            <a:ext cx="4104000" cy="16884"/>
          </a:xfrm>
          <a:prstGeom prst="rect">
            <a:avLst/>
          </a:pr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6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985576-564F-645F-EF7F-72BCD6C56D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-78" b="-78"/>
          <a:stretch/>
        </p:blipFill>
        <p:spPr>
          <a:xfrm>
            <a:off x="350838" y="267118"/>
            <a:ext cx="1632338" cy="4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75003"/>
      </p:ext>
    </p:extLst>
  </p:cSld>
  <p:clrMapOvr>
    <a:masterClrMapping/>
  </p:clrMapOvr>
  <p:transition advClick="0" advTm="5000">
    <p:fade/>
  </p:transition>
  <p:extLst>
    <p:ext uri="{DCECCB84-F9BA-43D5-87BE-67443E8EF086}">
      <p15:sldGuideLst xmlns:p15="http://schemas.microsoft.com/office/powerpoint/2012/main">
        <p15:guide id="3" orient="horz" pos="84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1A9E2E-D734-8351-792B-EE763F854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7A6828-E40B-8FE4-B10B-77FED0AB8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11867C-5355-5268-16C8-1C686272A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E9A3-7E1C-42D2-9627-AB14015FCA14}" type="datetimeFigureOut">
              <a:rPr lang="de-DE" smtClean="0"/>
              <a:t>10.06.2024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14FBE7-CDDE-DF61-39AB-F385F4080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48AEE1-70C4-97C0-85A9-35EC5615F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752F7-B36E-45C1-BF38-DD9CEE9560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806092"/>
      </p:ext>
    </p:extLst>
  </p:cSld>
  <p:clrMapOvr>
    <a:masterClrMapping/>
  </p:clrMapOvr>
  <p:transition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86AEBB-E6CF-23BE-C45A-060D34E07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68EA7BB-4073-6B5C-7C27-78EF47301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972132-BADE-8554-FD1D-373E3D06F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E9A3-7E1C-42D2-9627-AB14015FCA14}" type="datetimeFigureOut">
              <a:rPr lang="de-DE" smtClean="0"/>
              <a:t>10.06.2024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F2AEF0-EAE9-4995-9A56-5074D30DE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0D31BB-A4CC-7297-BFC4-927A39E35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752F7-B36E-45C1-BF38-DD9CEE9560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5056056"/>
      </p:ext>
    </p:extLst>
  </p:cSld>
  <p:clrMapOvr>
    <a:masterClrMapping/>
  </p:clrMapOvr>
  <p:transition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9D0C3B-7E53-641A-CD9A-DA3916729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AE6C21-BFA8-4D85-FEEB-D7227A609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38F7102-FBA5-9C17-D2C3-15555A3C7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B3F3541-E03C-2252-BD69-AC3DA4827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E9A3-7E1C-42D2-9627-AB14015FCA14}" type="datetimeFigureOut">
              <a:rPr lang="de-DE" smtClean="0"/>
              <a:t>10.06.2024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62E075B-0CCB-84E8-4DE2-5DC476039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B8B33E-2868-CFCF-14DB-2633A6509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752F7-B36E-45C1-BF38-DD9CEE9560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8361297"/>
      </p:ext>
    </p:extLst>
  </p:cSld>
  <p:clrMapOvr>
    <a:masterClrMapping/>
  </p:clrMapOvr>
  <p:transition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F8F072-0A23-967F-20AB-D20B14EBF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226E54-EB04-864D-E986-41E391BFA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E4F9282-2232-CD24-0007-DFD759A09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0F6AE0D-572F-ED1D-7542-CB2F3D19FC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4F65A35-CCAC-81C9-EFEE-7472A2CDAD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0D6977E-5241-916E-2F98-3CAA1070C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E9A3-7E1C-42D2-9627-AB14015FCA14}" type="datetimeFigureOut">
              <a:rPr lang="de-DE" smtClean="0"/>
              <a:t>10.06.2024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78456F8-6ADE-3BA6-6825-911BAE07A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47E6EB9-A317-7518-7D1B-4B49AD5F5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752F7-B36E-45C1-BF38-DD9CEE9560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3390788"/>
      </p:ext>
    </p:extLst>
  </p:cSld>
  <p:clrMapOvr>
    <a:masterClrMapping/>
  </p:clrMapOvr>
  <p:transition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BBA463-7D62-BD16-040C-12F1E534C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ED83076-65E7-A152-EF39-8B14D5AE5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E9A3-7E1C-42D2-9627-AB14015FCA14}" type="datetimeFigureOut">
              <a:rPr lang="de-DE" smtClean="0"/>
              <a:t>10.06.2024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5F9F413-8080-932E-03A9-7E98C0C09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64D4F7-A297-2638-1E6B-B8EA4BB54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752F7-B36E-45C1-BF38-DD9CEE9560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1132883"/>
      </p:ext>
    </p:extLst>
  </p:cSld>
  <p:clrMapOvr>
    <a:masterClrMapping/>
  </p:clrMapOvr>
  <p:transition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A8959A8-054E-5A78-4DAF-9E552B3E4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E9A3-7E1C-42D2-9627-AB14015FCA14}" type="datetimeFigureOut">
              <a:rPr lang="de-DE" smtClean="0"/>
              <a:t>10.06.2024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B1977C1-BA4D-3FDB-68B9-5ECF1680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CBEC166-F24A-4110-B823-625DD60B6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752F7-B36E-45C1-BF38-DD9CEE9560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5761684"/>
      </p:ext>
    </p:extLst>
  </p:cSld>
  <p:clrMapOvr>
    <a:masterClrMapping/>
  </p:clrMapOvr>
  <p:transition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A64894-B3B5-7A3F-8E45-95A7724B1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3C6919-03D2-4E7C-E677-DC54E79BA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CA694F-EDCC-30F2-4084-BF057B798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D88FFF7-796A-9A6B-467A-B4829B478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E9A3-7E1C-42D2-9627-AB14015FCA14}" type="datetimeFigureOut">
              <a:rPr lang="de-DE" smtClean="0"/>
              <a:t>10.06.2024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A1178FE-E00D-67E4-8580-85A0B6A4D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B12E0A9-BFBE-B061-41A9-80B53629C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752F7-B36E-45C1-BF38-DD9CEE9560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2016797"/>
      </p:ext>
    </p:extLst>
  </p:cSld>
  <p:clrMapOvr>
    <a:masterClrMapping/>
  </p:clrMapOvr>
  <p:transition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9C50A1-2B40-26EA-87EA-C2408A469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D92AC10-5750-F1D6-5E7D-8AB47F78F4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52A3DF3-43C4-42B0-084A-B28311F0F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DC1B406-8232-3C91-C542-30AA98431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E9A3-7E1C-42D2-9627-AB14015FCA14}" type="datetimeFigureOut">
              <a:rPr lang="de-DE" smtClean="0"/>
              <a:t>10.06.2024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6BE6939-9A4C-10E1-3C5E-8D76F991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85A778E-4765-D3E5-B0C1-34721EA3F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752F7-B36E-45C1-BF38-DD9CEE9560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9269610"/>
      </p:ext>
    </p:extLst>
  </p:cSld>
  <p:clrMapOvr>
    <a:masterClrMapping/>
  </p:clrMapOvr>
  <p:transition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D834543-DDC3-4FEB-0451-E0A823105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7AA2D3-2CB7-3402-4044-1D5B482FB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1A7DEA-0DA6-77C7-890E-8F9761987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9E9A3-7E1C-42D2-9627-AB14015FCA14}" type="datetimeFigureOut">
              <a:rPr lang="de-DE" smtClean="0"/>
              <a:t>10.06.2024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6F7303-DCA1-A2AC-F6E0-0A73A06EF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361C57-581D-16F6-7F22-B9156CFD2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752F7-B36E-45C1-BF38-DD9CEE9560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573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5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kaler Textplatzhalter 2">
            <a:extLst>
              <a:ext uri="{FF2B5EF4-FFF2-40B4-BE49-F238E27FC236}">
                <a16:creationId xmlns:a16="http://schemas.microsoft.com/office/drawing/2014/main" id="{45CB8274-EDBB-4CCB-3538-E49A3543DA5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887087" y="5019920"/>
            <a:ext cx="5970717" cy="422297"/>
          </a:xfrm>
        </p:spPr>
        <p:txBody>
          <a:bodyPr vert="horz" anchor="b"/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Prof. Dr. Nicole Branger</a:t>
            </a:r>
          </a:p>
        </p:txBody>
      </p:sp>
      <p:sp>
        <p:nvSpPr>
          <p:cNvPr id="6" name="Vertikaler Textplatzhalter 2">
            <a:extLst>
              <a:ext uri="{FF2B5EF4-FFF2-40B4-BE49-F238E27FC236}">
                <a16:creationId xmlns:a16="http://schemas.microsoft.com/office/drawing/2014/main" id="{FD1690FF-C2C8-4058-338C-D9EBF8707661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366686" y="4742724"/>
            <a:ext cx="2517378" cy="700303"/>
          </a:xfrm>
        </p:spPr>
        <p:txBody>
          <a:bodyPr vert="horz" anchor="ctr"/>
          <a:lstStyle>
            <a:lvl1pPr marL="0" indent="0" algn="ctr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998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Olga Denzinger</a:t>
            </a:r>
            <a:endParaRPr lang="en-US" noProof="0" dirty="0"/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9CE4F2F9-9961-777B-D668-B1CA87A61F4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887087" y="4326617"/>
            <a:ext cx="5970717" cy="687933"/>
          </a:xfrm>
        </p:spPr>
        <p:txBody>
          <a:bodyPr vert="horz" anchor="b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 dirty="0"/>
              <a:t>Finance Center Münster, </a:t>
            </a:r>
            <a:br>
              <a:rPr lang="de-DE" noProof="0" dirty="0"/>
            </a:br>
            <a:r>
              <a:rPr lang="de-DE" noProof="0" dirty="0"/>
              <a:t>Lehrstuhl für Derivate und Financial Engineering</a:t>
            </a:r>
          </a:p>
        </p:txBody>
      </p:sp>
      <p:sp>
        <p:nvSpPr>
          <p:cNvPr id="8" name="Vertikaler Textplatzhalter 2">
            <a:extLst>
              <a:ext uri="{FF2B5EF4-FFF2-40B4-BE49-F238E27FC236}">
                <a16:creationId xmlns:a16="http://schemas.microsoft.com/office/drawing/2014/main" id="{B7229DF5-7B99-EA55-9715-F52245A5F6DF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3887087" y="1343610"/>
            <a:ext cx="6799574" cy="96323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97" b="1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 dirty="0"/>
              <a:t>Dynamic Asset Allocation and Asset-Liability Management in Capital Markets with Stochastic Interest Rates, Contagion, and Other Risks</a:t>
            </a:r>
          </a:p>
        </p:txBody>
      </p:sp>
      <p:sp>
        <p:nvSpPr>
          <p:cNvPr id="10" name="Linie">
            <a:extLst>
              <a:ext uri="{FF2B5EF4-FFF2-40B4-BE49-F238E27FC236}">
                <a16:creationId xmlns:a16="http://schemas.microsoft.com/office/drawing/2014/main" id="{8C604D28-BD21-9F7D-1A65-4B8CCC9CF2C9}"/>
              </a:ext>
            </a:extLst>
          </p:cNvPr>
          <p:cNvSpPr/>
          <p:nvPr/>
        </p:nvSpPr>
        <p:spPr>
          <a:xfrm rot="5400000">
            <a:off x="1335711" y="3385330"/>
            <a:ext cx="4099729" cy="16884"/>
          </a:xfrm>
          <a:prstGeom prst="rect">
            <a:avLst/>
          </a:pr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6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Grafik 2">
            <a:extLst>
              <a:ext uri="{FF2B5EF4-FFF2-40B4-BE49-F238E27FC236}">
                <a16:creationId xmlns:a16="http://schemas.microsoft.com/office/drawing/2014/main" id="{F1FD205D-2A2C-EE7D-5062-78A408C307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9"/>
          <a:stretch/>
        </p:blipFill>
        <p:spPr bwMode="auto">
          <a:xfrm>
            <a:off x="366685" y="1343610"/>
            <a:ext cx="2517378" cy="32330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207036"/>
      </p:ext>
    </p:extLst>
  </p:cSld>
  <p:clrMapOvr>
    <a:masterClrMapping/>
  </p:clrMapOvr>
  <p:transition advClick="0" advTm="5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kaler Textplatzhalter 2">
            <a:extLst>
              <a:ext uri="{FF2B5EF4-FFF2-40B4-BE49-F238E27FC236}">
                <a16:creationId xmlns:a16="http://schemas.microsoft.com/office/drawing/2014/main" id="{45CB8274-EDBB-4CCB-3538-E49A3543DA5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887087" y="5019920"/>
            <a:ext cx="5970717" cy="422297"/>
          </a:xfrm>
        </p:spPr>
        <p:txBody>
          <a:bodyPr vert="horz" anchor="b"/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Prof. Dr. Dr. h.c. Jörg Becker</a:t>
            </a:r>
            <a:endParaRPr lang="en-US" noProof="0" dirty="0"/>
          </a:p>
        </p:txBody>
      </p:sp>
      <p:sp>
        <p:nvSpPr>
          <p:cNvPr id="6" name="Vertikaler Textplatzhalter 2">
            <a:extLst>
              <a:ext uri="{FF2B5EF4-FFF2-40B4-BE49-F238E27FC236}">
                <a16:creationId xmlns:a16="http://schemas.microsoft.com/office/drawing/2014/main" id="{FD1690FF-C2C8-4058-338C-D9EBF8707661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366686" y="4742724"/>
            <a:ext cx="2517378" cy="700303"/>
          </a:xfrm>
        </p:spPr>
        <p:txBody>
          <a:bodyPr vert="horz" anchor="ctr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998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Sebastian Reiners</a:t>
            </a:r>
            <a:endParaRPr lang="en-US" noProof="0" dirty="0"/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9CE4F2F9-9961-777B-D668-B1CA87A61F4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887087" y="4326617"/>
            <a:ext cx="5970717" cy="687933"/>
          </a:xfrm>
        </p:spPr>
        <p:txBody>
          <a:bodyPr vert="horz" anchor="b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 dirty="0"/>
              <a:t>Institut für Wirtschaftsinformatik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Lehrstuhl für Wirtschaftsinformatik und Informationsmanagement</a:t>
            </a:r>
            <a:endParaRPr lang="en-US" dirty="0"/>
          </a:p>
        </p:txBody>
      </p:sp>
      <p:sp>
        <p:nvSpPr>
          <p:cNvPr id="8" name="Vertikaler Textplatzhalter 2">
            <a:extLst>
              <a:ext uri="{FF2B5EF4-FFF2-40B4-BE49-F238E27FC236}">
                <a16:creationId xmlns:a16="http://schemas.microsoft.com/office/drawing/2014/main" id="{B7229DF5-7B99-EA55-9715-F52245A5F6DF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3887087" y="1343610"/>
            <a:ext cx="5970271" cy="96323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97" b="1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Trust Management of the Relationship</a:t>
            </a:r>
          </a:p>
          <a:p>
            <a:pPr lvl="0"/>
            <a:r>
              <a:rPr lang="en-US" dirty="0"/>
              <a:t>between Individuals and Information</a:t>
            </a:r>
          </a:p>
          <a:p>
            <a:pPr lvl="0"/>
            <a:r>
              <a:rPr lang="en-US" dirty="0"/>
              <a:t>Systems in Organizational Settings</a:t>
            </a:r>
          </a:p>
        </p:txBody>
      </p:sp>
      <p:sp>
        <p:nvSpPr>
          <p:cNvPr id="9" name="Vertikaler Textplatzhalter 2">
            <a:extLst>
              <a:ext uri="{FF2B5EF4-FFF2-40B4-BE49-F238E27FC236}">
                <a16:creationId xmlns:a16="http://schemas.microsoft.com/office/drawing/2014/main" id="{2730BDB6-9DDB-937A-BC07-03EC79F12F82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3886641" y="2962275"/>
            <a:ext cx="5970717" cy="123866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98" b="0" i="1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A Framework for Trust Management</a:t>
            </a:r>
          </a:p>
        </p:txBody>
      </p:sp>
      <p:sp>
        <p:nvSpPr>
          <p:cNvPr id="10" name="Linie">
            <a:extLst>
              <a:ext uri="{FF2B5EF4-FFF2-40B4-BE49-F238E27FC236}">
                <a16:creationId xmlns:a16="http://schemas.microsoft.com/office/drawing/2014/main" id="{8C604D28-BD21-9F7D-1A65-4B8CCC9CF2C9}"/>
              </a:ext>
            </a:extLst>
          </p:cNvPr>
          <p:cNvSpPr/>
          <p:nvPr/>
        </p:nvSpPr>
        <p:spPr>
          <a:xfrm rot="5400000">
            <a:off x="1335711" y="3385330"/>
            <a:ext cx="4099729" cy="16884"/>
          </a:xfrm>
          <a:prstGeom prst="rect">
            <a:avLst/>
          </a:pr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6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Bildplatzhalter 11">
            <a:extLst>
              <a:ext uri="{FF2B5EF4-FFF2-40B4-BE49-F238E27FC236}">
                <a16:creationId xmlns:a16="http://schemas.microsoft.com/office/drawing/2014/main" id="{4CBA85C4-3B58-DF0E-1B64-46194D182C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b="7167"/>
          <a:stretch>
            <a:fillRect/>
          </a:stretch>
        </p:blipFill>
        <p:spPr>
          <a:xfrm>
            <a:off x="366713" y="1344613"/>
            <a:ext cx="2517775" cy="3235325"/>
          </a:xfrm>
          <a:solidFill>
            <a:srgbClr val="B1C800"/>
          </a:solidFill>
        </p:spPr>
      </p:pic>
    </p:spTree>
    <p:extLst>
      <p:ext uri="{BB962C8B-B14F-4D97-AF65-F5344CB8AC3E}">
        <p14:creationId xmlns:p14="http://schemas.microsoft.com/office/powerpoint/2010/main" val="3214832387"/>
      </p:ext>
    </p:extLst>
  </p:cSld>
  <p:clrMapOvr>
    <a:masterClrMapping/>
  </p:clrMapOvr>
  <p:transition advClick="0"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kaler Textplatzhalter 2">
            <a:extLst>
              <a:ext uri="{FF2B5EF4-FFF2-40B4-BE49-F238E27FC236}">
                <a16:creationId xmlns:a16="http://schemas.microsoft.com/office/drawing/2014/main" id="{45CB8274-EDBB-4CCB-3538-E49A3543DA5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887087" y="5019920"/>
            <a:ext cx="5970717" cy="422297"/>
          </a:xfrm>
        </p:spPr>
        <p:txBody>
          <a:bodyPr vert="horz" anchor="b">
            <a:norm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Prof. Dr. Aloys Prinz</a:t>
            </a:r>
            <a:endParaRPr lang="en-US" noProof="0" dirty="0"/>
          </a:p>
        </p:txBody>
      </p:sp>
      <p:sp>
        <p:nvSpPr>
          <p:cNvPr id="6" name="Vertikaler Textplatzhalter 2">
            <a:extLst>
              <a:ext uri="{FF2B5EF4-FFF2-40B4-BE49-F238E27FC236}">
                <a16:creationId xmlns:a16="http://schemas.microsoft.com/office/drawing/2014/main" id="{FD1690FF-C2C8-4058-338C-D9EBF8707661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240817" y="4742724"/>
            <a:ext cx="2769116" cy="700303"/>
          </a:xfrm>
        </p:spPr>
        <p:txBody>
          <a:bodyPr vert="horz" anchor="ctr">
            <a:no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998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sz="2000" dirty="0"/>
              <a:t>David Johannes Richter</a:t>
            </a:r>
            <a:endParaRPr lang="en-US" sz="2000" noProof="0" dirty="0"/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9CE4F2F9-9961-777B-D668-B1CA87A61F4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887087" y="4326617"/>
            <a:ext cx="5970717" cy="687933"/>
          </a:xfrm>
        </p:spPr>
        <p:txBody>
          <a:bodyPr vert="horz" anchor="b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 dirty="0"/>
              <a:t>Münster Center </a:t>
            </a:r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Economic</a:t>
            </a:r>
            <a:r>
              <a:rPr lang="de-DE" noProof="0" dirty="0"/>
              <a:t> Policy, </a:t>
            </a:r>
            <a:br>
              <a:rPr lang="de-DE" noProof="0" dirty="0"/>
            </a:br>
            <a:r>
              <a:rPr lang="de-DE" noProof="0" dirty="0"/>
              <a:t>Institut für Finanzwissenschaft II</a:t>
            </a:r>
            <a:endParaRPr lang="en-US" dirty="0"/>
          </a:p>
        </p:txBody>
      </p:sp>
      <p:sp>
        <p:nvSpPr>
          <p:cNvPr id="8" name="Vertikaler Textplatzhalter 2">
            <a:extLst>
              <a:ext uri="{FF2B5EF4-FFF2-40B4-BE49-F238E27FC236}">
                <a16:creationId xmlns:a16="http://schemas.microsoft.com/office/drawing/2014/main" id="{B7229DF5-7B99-EA55-9715-F52245A5F6DF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3887087" y="1343610"/>
            <a:ext cx="5970271" cy="96323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97" b="1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Essays in Public Health and Public Economics</a:t>
            </a:r>
          </a:p>
        </p:txBody>
      </p:sp>
      <p:sp>
        <p:nvSpPr>
          <p:cNvPr id="9" name="Vertikaler Textplatzhalter 2">
            <a:extLst>
              <a:ext uri="{FF2B5EF4-FFF2-40B4-BE49-F238E27FC236}">
                <a16:creationId xmlns:a16="http://schemas.microsoft.com/office/drawing/2014/main" id="{2730BDB6-9DDB-937A-BC07-03EC79F12F82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3887087" y="2494936"/>
            <a:ext cx="5970717" cy="123866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98" b="0" i="1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New Insights into Life Expectancy, COVID-19 and Tax Data Analytics</a:t>
            </a:r>
            <a:endParaRPr lang="de-DE" dirty="0"/>
          </a:p>
        </p:txBody>
      </p:sp>
      <p:sp>
        <p:nvSpPr>
          <p:cNvPr id="10" name="Linie">
            <a:extLst>
              <a:ext uri="{FF2B5EF4-FFF2-40B4-BE49-F238E27FC236}">
                <a16:creationId xmlns:a16="http://schemas.microsoft.com/office/drawing/2014/main" id="{8C604D28-BD21-9F7D-1A65-4B8CCC9CF2C9}"/>
              </a:ext>
            </a:extLst>
          </p:cNvPr>
          <p:cNvSpPr/>
          <p:nvPr/>
        </p:nvSpPr>
        <p:spPr>
          <a:xfrm rot="5400000">
            <a:off x="1335711" y="3385330"/>
            <a:ext cx="4099729" cy="16884"/>
          </a:xfrm>
          <a:prstGeom prst="rect">
            <a:avLst/>
          </a:pr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6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Grafik 15" descr="C:\Users\d_rich08\Downloads\PP MS-11(2).jpg">
            <a:extLst>
              <a:ext uri="{FF2B5EF4-FFF2-40B4-BE49-F238E27FC236}">
                <a16:creationId xmlns:a16="http://schemas.microsoft.com/office/drawing/2014/main" id="{3942CD65-E529-E42C-7A84-83B364528C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85" y="1343611"/>
            <a:ext cx="2517379" cy="32330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4878116"/>
      </p:ext>
    </p:extLst>
  </p:cSld>
  <p:clrMapOvr>
    <a:masterClrMapping/>
  </p:clrMapOvr>
  <p:transition advClick="0" advTm="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kaler Textplatzhalter 2">
            <a:extLst>
              <a:ext uri="{FF2B5EF4-FFF2-40B4-BE49-F238E27FC236}">
                <a16:creationId xmlns:a16="http://schemas.microsoft.com/office/drawing/2014/main" id="{45CB8274-EDBB-4CCB-3538-E49A3543DA5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887087" y="5019920"/>
            <a:ext cx="5970717" cy="422297"/>
          </a:xfrm>
        </p:spPr>
        <p:txBody>
          <a:bodyPr vert="horz" anchor="b"/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Prof. Dr. Gerhard Schewe</a:t>
            </a:r>
            <a:endParaRPr lang="en-US" noProof="0" dirty="0"/>
          </a:p>
        </p:txBody>
      </p:sp>
      <p:sp>
        <p:nvSpPr>
          <p:cNvPr id="6" name="Vertikaler Textplatzhalter 2">
            <a:extLst>
              <a:ext uri="{FF2B5EF4-FFF2-40B4-BE49-F238E27FC236}">
                <a16:creationId xmlns:a16="http://schemas.microsoft.com/office/drawing/2014/main" id="{FD1690FF-C2C8-4058-338C-D9EBF8707661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366686" y="4742724"/>
            <a:ext cx="2517378" cy="700303"/>
          </a:xfrm>
        </p:spPr>
        <p:txBody>
          <a:bodyPr vert="horz" anchor="ctr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998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Sandra Schlagheck</a:t>
            </a:r>
            <a:endParaRPr lang="en-US" noProof="0" dirty="0"/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9CE4F2F9-9961-777B-D668-B1CA87A61F4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887087" y="4326617"/>
            <a:ext cx="5970717" cy="687933"/>
          </a:xfrm>
        </p:spPr>
        <p:txBody>
          <a:bodyPr vert="horz" anchor="b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Centrum für Management, </a:t>
            </a:r>
            <a:br>
              <a:rPr lang="en-US" dirty="0"/>
            </a:br>
            <a:r>
              <a:rPr lang="de-DE" noProof="0" dirty="0"/>
              <a:t>Lehrstuhl für Betriebswirtschaftslehre,</a:t>
            </a:r>
            <a:br>
              <a:rPr lang="de-DE" noProof="0" dirty="0"/>
            </a:br>
            <a:r>
              <a:rPr lang="de-DE" noProof="0" dirty="0"/>
              <a:t>insb</a:t>
            </a:r>
            <a:r>
              <a:rPr lang="de-DE" dirty="0" err="1"/>
              <a:t>esondere</a:t>
            </a:r>
            <a:r>
              <a:rPr lang="de-DE" noProof="0" dirty="0"/>
              <a:t> Organisation, Personal und Innovation</a:t>
            </a:r>
            <a:endParaRPr lang="en-US" dirty="0"/>
          </a:p>
        </p:txBody>
      </p:sp>
      <p:sp>
        <p:nvSpPr>
          <p:cNvPr id="8" name="Vertikaler Textplatzhalter 2">
            <a:extLst>
              <a:ext uri="{FF2B5EF4-FFF2-40B4-BE49-F238E27FC236}">
                <a16:creationId xmlns:a16="http://schemas.microsoft.com/office/drawing/2014/main" id="{B7229DF5-7B99-EA55-9715-F52245A5F6DF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3887087" y="1343610"/>
            <a:ext cx="5970271" cy="96323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97" b="1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 dirty="0"/>
              <a:t>Teamwork, Feedback and Learning in Digital Environments</a:t>
            </a:r>
            <a:endParaRPr lang="en-US" dirty="0"/>
          </a:p>
        </p:txBody>
      </p:sp>
      <p:sp>
        <p:nvSpPr>
          <p:cNvPr id="9" name="Vertikaler Textplatzhalter 2">
            <a:extLst>
              <a:ext uri="{FF2B5EF4-FFF2-40B4-BE49-F238E27FC236}">
                <a16:creationId xmlns:a16="http://schemas.microsoft.com/office/drawing/2014/main" id="{2730BDB6-9DDB-937A-BC07-03EC79F12F82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3887087" y="2494936"/>
            <a:ext cx="5970717" cy="123866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98" b="0" i="1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 err="1"/>
              <a:t>Empirical</a:t>
            </a:r>
            <a:r>
              <a:rPr lang="de-DE" dirty="0"/>
              <a:t> </a:t>
            </a:r>
            <a:r>
              <a:rPr lang="de-DE" dirty="0" err="1"/>
              <a:t>Contributions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Changing</a:t>
            </a:r>
            <a:r>
              <a:rPr lang="de-DE" dirty="0"/>
              <a:t> Nature </a:t>
            </a:r>
            <a:r>
              <a:rPr lang="de-DE" dirty="0" err="1"/>
              <a:t>of</a:t>
            </a:r>
            <a:r>
              <a:rPr lang="de-DE" dirty="0"/>
              <a:t> Work</a:t>
            </a:r>
          </a:p>
        </p:txBody>
      </p:sp>
      <p:sp>
        <p:nvSpPr>
          <p:cNvPr id="10" name="Linie">
            <a:extLst>
              <a:ext uri="{FF2B5EF4-FFF2-40B4-BE49-F238E27FC236}">
                <a16:creationId xmlns:a16="http://schemas.microsoft.com/office/drawing/2014/main" id="{8C604D28-BD21-9F7D-1A65-4B8CCC9CF2C9}"/>
              </a:ext>
            </a:extLst>
          </p:cNvPr>
          <p:cNvSpPr/>
          <p:nvPr/>
        </p:nvSpPr>
        <p:spPr>
          <a:xfrm rot="5400000">
            <a:off x="1335711" y="3385330"/>
            <a:ext cx="4099729" cy="16884"/>
          </a:xfrm>
          <a:prstGeom prst="rect">
            <a:avLst/>
          </a:pr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6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Grafik 16" descr="Ein Bild, das Lächeln, Menschliches Gesicht, Person, Kleidung enthält.&#10;&#10;Automatisch generierte Beschreibung">
            <a:extLst>
              <a:ext uri="{FF2B5EF4-FFF2-40B4-BE49-F238E27FC236}">
                <a16:creationId xmlns:a16="http://schemas.microsoft.com/office/drawing/2014/main" id="{77F93C19-2EBE-A06A-EE6D-0FF0FAB5FA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7" t="3306" r="23207" b="16236"/>
          <a:stretch/>
        </p:blipFill>
        <p:spPr>
          <a:xfrm>
            <a:off x="366686" y="1348644"/>
            <a:ext cx="2517379" cy="323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01317"/>
      </p:ext>
    </p:extLst>
  </p:cSld>
  <p:clrMapOvr>
    <a:masterClrMapping/>
  </p:clrMapOvr>
  <p:transition advClick="0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kaler Textplatzhalter 2">
            <a:extLst>
              <a:ext uri="{FF2B5EF4-FFF2-40B4-BE49-F238E27FC236}">
                <a16:creationId xmlns:a16="http://schemas.microsoft.com/office/drawing/2014/main" id="{45CB8274-EDBB-4CCB-3538-E49A3543DA5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887087" y="5019920"/>
            <a:ext cx="5970717" cy="422297"/>
          </a:xfrm>
        </p:spPr>
        <p:txBody>
          <a:bodyPr vert="horz" anchor="b">
            <a:norm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Prof. Dr. Mark Trede</a:t>
            </a:r>
            <a:endParaRPr lang="en-US" noProof="0" dirty="0"/>
          </a:p>
        </p:txBody>
      </p:sp>
      <p:sp>
        <p:nvSpPr>
          <p:cNvPr id="6" name="Vertikaler Textplatzhalter 2">
            <a:extLst>
              <a:ext uri="{FF2B5EF4-FFF2-40B4-BE49-F238E27FC236}">
                <a16:creationId xmlns:a16="http://schemas.microsoft.com/office/drawing/2014/main" id="{FD1690FF-C2C8-4058-338C-D9EBF8707661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366686" y="4742724"/>
            <a:ext cx="2517378" cy="700303"/>
          </a:xfrm>
        </p:spPr>
        <p:txBody>
          <a:bodyPr vert="horz" anchor="ctr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998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Friederike Schmal</a:t>
            </a:r>
            <a:endParaRPr lang="en-US" noProof="0" dirty="0"/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9CE4F2F9-9961-777B-D668-B1CA87A61F4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887087" y="4326617"/>
            <a:ext cx="5970717" cy="687933"/>
          </a:xfrm>
        </p:spPr>
        <p:txBody>
          <a:bodyPr vert="horz" anchor="b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Center </a:t>
            </a:r>
            <a:r>
              <a:rPr lang="de-DE" dirty="0" err="1"/>
              <a:t>for</a:t>
            </a:r>
            <a:r>
              <a:rPr lang="de-DE" dirty="0"/>
              <a:t> Quantitative Economics,</a:t>
            </a:r>
            <a:br>
              <a:rPr lang="de-DE" dirty="0"/>
            </a:br>
            <a:r>
              <a:rPr lang="de-DE" dirty="0"/>
              <a:t>Institut für Ökonometrie und Wirtschaftsstatistik</a:t>
            </a:r>
            <a:endParaRPr lang="en-US" dirty="0"/>
          </a:p>
        </p:txBody>
      </p:sp>
      <p:sp>
        <p:nvSpPr>
          <p:cNvPr id="8" name="Vertikaler Textplatzhalter 2">
            <a:extLst>
              <a:ext uri="{FF2B5EF4-FFF2-40B4-BE49-F238E27FC236}">
                <a16:creationId xmlns:a16="http://schemas.microsoft.com/office/drawing/2014/main" id="{B7229DF5-7B99-EA55-9715-F52245A5F6DF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3887087" y="1343610"/>
            <a:ext cx="5970271" cy="96323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97" b="1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Essays über Einkommensdynamiken und -risiken</a:t>
            </a:r>
            <a:endParaRPr lang="en-US" dirty="0"/>
          </a:p>
        </p:txBody>
      </p:sp>
      <p:sp>
        <p:nvSpPr>
          <p:cNvPr id="10" name="Linie">
            <a:extLst>
              <a:ext uri="{FF2B5EF4-FFF2-40B4-BE49-F238E27FC236}">
                <a16:creationId xmlns:a16="http://schemas.microsoft.com/office/drawing/2014/main" id="{8C604D28-BD21-9F7D-1A65-4B8CCC9CF2C9}"/>
              </a:ext>
            </a:extLst>
          </p:cNvPr>
          <p:cNvSpPr/>
          <p:nvPr/>
        </p:nvSpPr>
        <p:spPr>
          <a:xfrm rot="5400000">
            <a:off x="1335711" y="3385330"/>
            <a:ext cx="4099729" cy="16884"/>
          </a:xfrm>
          <a:prstGeom prst="rect">
            <a:avLst/>
          </a:pr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6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E916C00-DC08-E6B6-23E5-75700DC4B5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" t="5964" r="312" b="9044"/>
          <a:stretch/>
        </p:blipFill>
        <p:spPr>
          <a:xfrm>
            <a:off x="366685" y="1343610"/>
            <a:ext cx="2517379" cy="323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56485"/>
      </p:ext>
    </p:extLst>
  </p:cSld>
  <p:clrMapOvr>
    <a:masterClrMapping/>
  </p:clrMapOvr>
  <p:transition advClick="0"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kaler Textplatzhalter 2">
            <a:extLst>
              <a:ext uri="{FF2B5EF4-FFF2-40B4-BE49-F238E27FC236}">
                <a16:creationId xmlns:a16="http://schemas.microsoft.com/office/drawing/2014/main" id="{45CB8274-EDBB-4CCB-3538-E49A3543DA5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887087" y="5019920"/>
            <a:ext cx="5970717" cy="422297"/>
          </a:xfrm>
        </p:spPr>
        <p:txBody>
          <a:bodyPr vert="horz" anchor="b"/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Prof. Dr. Bernd Wilfling</a:t>
            </a:r>
            <a:endParaRPr lang="en-US" noProof="0" dirty="0"/>
          </a:p>
        </p:txBody>
      </p:sp>
      <p:sp>
        <p:nvSpPr>
          <p:cNvPr id="6" name="Vertikaler Textplatzhalter 2">
            <a:extLst>
              <a:ext uri="{FF2B5EF4-FFF2-40B4-BE49-F238E27FC236}">
                <a16:creationId xmlns:a16="http://schemas.microsoft.com/office/drawing/2014/main" id="{FD1690FF-C2C8-4058-338C-D9EBF8707661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240817" y="4742724"/>
            <a:ext cx="2769116" cy="700303"/>
          </a:xfrm>
        </p:spPr>
        <p:txBody>
          <a:bodyPr vert="horz" anchor="ctr">
            <a:no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998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sz="2000" dirty="0"/>
              <a:t>Björn Schulte-Tillmann</a:t>
            </a:r>
            <a:endParaRPr lang="en-US" sz="2000" noProof="0" dirty="0"/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9CE4F2F9-9961-777B-D668-B1CA87A61F4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887087" y="4326617"/>
            <a:ext cx="5970717" cy="687933"/>
          </a:xfrm>
        </p:spPr>
        <p:txBody>
          <a:bodyPr vert="horz" anchor="b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 dirty="0"/>
              <a:t>Center </a:t>
            </a:r>
            <a:r>
              <a:rPr lang="de-DE" noProof="0" dirty="0" err="1"/>
              <a:t>for</a:t>
            </a:r>
            <a:r>
              <a:rPr lang="de-DE" noProof="0" dirty="0"/>
              <a:t> Quantitative Economics,</a:t>
            </a:r>
            <a:br>
              <a:rPr lang="de-DE" noProof="0" dirty="0"/>
            </a:br>
            <a:r>
              <a:rPr lang="de-DE" noProof="0" dirty="0"/>
              <a:t>Lehrstuhl für </a:t>
            </a:r>
            <a:r>
              <a:rPr lang="de-DE" dirty="0"/>
              <a:t>Volkswirtschaftslehre, </a:t>
            </a:r>
            <a:br>
              <a:rPr lang="de-DE" dirty="0"/>
            </a:br>
            <a:r>
              <a:rPr lang="de-DE" dirty="0"/>
              <a:t>insbesondere Empirische Wirtschaftsforschung</a:t>
            </a:r>
            <a:endParaRPr lang="en-US" dirty="0"/>
          </a:p>
        </p:txBody>
      </p:sp>
      <p:sp>
        <p:nvSpPr>
          <p:cNvPr id="8" name="Vertikaler Textplatzhalter 2">
            <a:extLst>
              <a:ext uri="{FF2B5EF4-FFF2-40B4-BE49-F238E27FC236}">
                <a16:creationId xmlns:a16="http://schemas.microsoft.com/office/drawing/2014/main" id="{B7229DF5-7B99-EA55-9715-F52245A5F6DF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3887087" y="1343610"/>
            <a:ext cx="5970271" cy="96323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97" b="1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Essays on Regime-Switching Models in Forecasting Financial-Market Data</a:t>
            </a:r>
          </a:p>
        </p:txBody>
      </p:sp>
      <p:sp>
        <p:nvSpPr>
          <p:cNvPr id="10" name="Linie">
            <a:extLst>
              <a:ext uri="{FF2B5EF4-FFF2-40B4-BE49-F238E27FC236}">
                <a16:creationId xmlns:a16="http://schemas.microsoft.com/office/drawing/2014/main" id="{8C604D28-BD21-9F7D-1A65-4B8CCC9CF2C9}"/>
              </a:ext>
            </a:extLst>
          </p:cNvPr>
          <p:cNvSpPr/>
          <p:nvPr/>
        </p:nvSpPr>
        <p:spPr>
          <a:xfrm rot="5400000">
            <a:off x="1335711" y="3385330"/>
            <a:ext cx="4099729" cy="16884"/>
          </a:xfrm>
          <a:prstGeom prst="rect">
            <a:avLst/>
          </a:pr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6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Bildplatzhalter 14">
            <a:extLst>
              <a:ext uri="{FF2B5EF4-FFF2-40B4-BE49-F238E27FC236}">
                <a16:creationId xmlns:a16="http://schemas.microsoft.com/office/drawing/2014/main" id="{5202CD9A-838C-6668-AAE6-382ABCA66A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4" b="7104"/>
          <a:stretch>
            <a:fillRect/>
          </a:stretch>
        </p:blipFill>
        <p:spPr>
          <a:xfrm>
            <a:off x="366686" y="1341735"/>
            <a:ext cx="2517378" cy="3240000"/>
          </a:xfrm>
        </p:spPr>
      </p:pic>
    </p:spTree>
    <p:extLst>
      <p:ext uri="{BB962C8B-B14F-4D97-AF65-F5344CB8AC3E}">
        <p14:creationId xmlns:p14="http://schemas.microsoft.com/office/powerpoint/2010/main" val="558039062"/>
      </p:ext>
    </p:extLst>
  </p:cSld>
  <p:clrMapOvr>
    <a:masterClrMapping/>
  </p:clrMapOvr>
  <p:transition advClick="0"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10">
            <a:extLst>
              <a:ext uri="{FF2B5EF4-FFF2-40B4-BE49-F238E27FC236}">
                <a16:creationId xmlns:a16="http://schemas.microsoft.com/office/drawing/2014/main" id="{14BC818D-346E-7703-0384-5C46C435C3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6" t="12452" r="22676" b="40756"/>
          <a:stretch/>
        </p:blipFill>
        <p:spPr>
          <a:xfrm>
            <a:off x="366686" y="1341438"/>
            <a:ext cx="2517378" cy="323662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4" name="Vertikaler Textplatzhalter 2">
            <a:extLst>
              <a:ext uri="{FF2B5EF4-FFF2-40B4-BE49-F238E27FC236}">
                <a16:creationId xmlns:a16="http://schemas.microsoft.com/office/drawing/2014/main" id="{45CB8274-EDBB-4CCB-3538-E49A3543DA5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887087" y="5019920"/>
            <a:ext cx="5970717" cy="422297"/>
          </a:xfrm>
        </p:spPr>
        <p:txBody>
          <a:bodyPr vert="horz" anchor="b"/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Prof. Dr. Christoph Watrin</a:t>
            </a:r>
            <a:endParaRPr lang="en-US" noProof="0" dirty="0"/>
          </a:p>
        </p:txBody>
      </p:sp>
      <p:sp>
        <p:nvSpPr>
          <p:cNvPr id="6" name="Vertikaler Textplatzhalter 2">
            <a:extLst>
              <a:ext uri="{FF2B5EF4-FFF2-40B4-BE49-F238E27FC236}">
                <a16:creationId xmlns:a16="http://schemas.microsoft.com/office/drawing/2014/main" id="{FD1690FF-C2C8-4058-338C-D9EBF8707661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366686" y="4742724"/>
            <a:ext cx="2517378" cy="700303"/>
          </a:xfrm>
        </p:spPr>
        <p:txBody>
          <a:bodyPr vert="horz" anchor="ctr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998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Till M. Schüssler</a:t>
            </a:r>
            <a:endParaRPr lang="en-US" noProof="0" dirty="0"/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9CE4F2F9-9961-777B-D668-B1CA87A61F4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887087" y="4326617"/>
            <a:ext cx="5970717" cy="687933"/>
          </a:xfrm>
        </p:spPr>
        <p:txBody>
          <a:bodyPr vert="horz" anchor="b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 dirty="0"/>
              <a:t>Accounting Center Münster, </a:t>
            </a:r>
            <a:br>
              <a:rPr lang="de-DE" noProof="0" dirty="0"/>
            </a:br>
            <a:r>
              <a:rPr lang="de-DE" noProof="0" dirty="0"/>
              <a:t>Institut für Unternehmensrechnung und -besteuerung</a:t>
            </a:r>
            <a:endParaRPr lang="en-US" dirty="0"/>
          </a:p>
        </p:txBody>
      </p:sp>
      <p:sp>
        <p:nvSpPr>
          <p:cNvPr id="8" name="Vertikaler Textplatzhalter 2">
            <a:extLst>
              <a:ext uri="{FF2B5EF4-FFF2-40B4-BE49-F238E27FC236}">
                <a16:creationId xmlns:a16="http://schemas.microsoft.com/office/drawing/2014/main" id="{B7229DF5-7B99-EA55-9715-F52245A5F6DF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3887088" y="1343610"/>
            <a:ext cx="5673166" cy="96323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97" b="1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 dirty="0"/>
              <a:t>The Consequences of Signals Conveyed Through Shareholder Voting, Dividend Setting, and </a:t>
            </a:r>
            <a:br>
              <a:rPr lang="de-DE" noProof="0" dirty="0"/>
            </a:br>
            <a:r>
              <a:rPr lang="de-DE" noProof="0" dirty="0"/>
              <a:t>Analyst Forecasting</a:t>
            </a:r>
            <a:endParaRPr lang="en-US" dirty="0"/>
          </a:p>
        </p:txBody>
      </p:sp>
      <p:sp>
        <p:nvSpPr>
          <p:cNvPr id="10" name="Linie">
            <a:extLst>
              <a:ext uri="{FF2B5EF4-FFF2-40B4-BE49-F238E27FC236}">
                <a16:creationId xmlns:a16="http://schemas.microsoft.com/office/drawing/2014/main" id="{8C604D28-BD21-9F7D-1A65-4B8CCC9CF2C9}"/>
              </a:ext>
            </a:extLst>
          </p:cNvPr>
          <p:cNvSpPr/>
          <p:nvPr/>
        </p:nvSpPr>
        <p:spPr>
          <a:xfrm rot="5400000">
            <a:off x="1335711" y="3385330"/>
            <a:ext cx="4099729" cy="16884"/>
          </a:xfrm>
          <a:prstGeom prst="rect">
            <a:avLst/>
          </a:pr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6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334903"/>
      </p:ext>
    </p:extLst>
  </p:cSld>
  <p:clrMapOvr>
    <a:masterClrMapping/>
  </p:clrMapOvr>
  <p:transition advClick="0"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kaler Textplatzhalter 2">
            <a:extLst>
              <a:ext uri="{FF2B5EF4-FFF2-40B4-BE49-F238E27FC236}">
                <a16:creationId xmlns:a16="http://schemas.microsoft.com/office/drawing/2014/main" id="{45CB8274-EDBB-4CCB-3538-E49A3543DA5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887087" y="5019920"/>
            <a:ext cx="5970717" cy="422297"/>
          </a:xfrm>
        </p:spPr>
        <p:txBody>
          <a:bodyPr vert="horz" anchor="b"/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Prof. Dr. Hans-Jürgen Kirsch</a:t>
            </a:r>
            <a:endParaRPr lang="en-US" noProof="0" dirty="0"/>
          </a:p>
        </p:txBody>
      </p:sp>
      <p:sp>
        <p:nvSpPr>
          <p:cNvPr id="6" name="Vertikaler Textplatzhalter 2">
            <a:extLst>
              <a:ext uri="{FF2B5EF4-FFF2-40B4-BE49-F238E27FC236}">
                <a16:creationId xmlns:a16="http://schemas.microsoft.com/office/drawing/2014/main" id="{FD1690FF-C2C8-4058-338C-D9EBF8707661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366686" y="4742724"/>
            <a:ext cx="2517378" cy="700303"/>
          </a:xfrm>
        </p:spPr>
        <p:txBody>
          <a:bodyPr vert="horz" anchor="ctr">
            <a:no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998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sz="2000" dirty="0"/>
              <a:t>Sebastian </a:t>
            </a:r>
            <a:br>
              <a:rPr lang="de-DE" sz="2000" dirty="0"/>
            </a:br>
            <a:r>
              <a:rPr lang="de-DE" sz="2000" dirty="0"/>
              <a:t>von Friedolsheim</a:t>
            </a:r>
            <a:endParaRPr lang="en-US" sz="2000" noProof="0" dirty="0"/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9CE4F2F9-9961-777B-D668-B1CA87A61F4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887087" y="4326617"/>
            <a:ext cx="5970717" cy="687933"/>
          </a:xfrm>
        </p:spPr>
        <p:txBody>
          <a:bodyPr vert="horz" anchor="b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 dirty="0"/>
              <a:t>Accounting Center Münster,</a:t>
            </a:r>
            <a:br>
              <a:rPr lang="de-DE" noProof="0" dirty="0"/>
            </a:br>
            <a:r>
              <a:rPr lang="de-DE" noProof="0" dirty="0"/>
              <a:t>Institut für Rechnungslegung und Wirtschaftsprüfung</a:t>
            </a:r>
            <a:endParaRPr lang="en-US" dirty="0"/>
          </a:p>
        </p:txBody>
      </p:sp>
      <p:sp>
        <p:nvSpPr>
          <p:cNvPr id="8" name="Vertikaler Textplatzhalter 2">
            <a:extLst>
              <a:ext uri="{FF2B5EF4-FFF2-40B4-BE49-F238E27FC236}">
                <a16:creationId xmlns:a16="http://schemas.microsoft.com/office/drawing/2014/main" id="{B7229DF5-7B99-EA55-9715-F52245A5F6DF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3887087" y="1343610"/>
            <a:ext cx="5970271" cy="96323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97" b="1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 dirty="0"/>
              <a:t>Die Ermittlung der Marktrisikoprämie in der Unternehmensbewertung</a:t>
            </a:r>
            <a:endParaRPr lang="en-US" dirty="0"/>
          </a:p>
        </p:txBody>
      </p:sp>
      <p:sp>
        <p:nvSpPr>
          <p:cNvPr id="10" name="Linie">
            <a:extLst>
              <a:ext uri="{FF2B5EF4-FFF2-40B4-BE49-F238E27FC236}">
                <a16:creationId xmlns:a16="http://schemas.microsoft.com/office/drawing/2014/main" id="{8C604D28-BD21-9F7D-1A65-4B8CCC9CF2C9}"/>
              </a:ext>
            </a:extLst>
          </p:cNvPr>
          <p:cNvSpPr/>
          <p:nvPr/>
        </p:nvSpPr>
        <p:spPr>
          <a:xfrm rot="5400000">
            <a:off x="1335711" y="3385330"/>
            <a:ext cx="4099729" cy="16884"/>
          </a:xfrm>
          <a:prstGeom prst="rect">
            <a:avLst/>
          </a:pr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6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D787D31-D8BA-2F85-BF76-ED6620B3B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24" y="1343610"/>
            <a:ext cx="2518040" cy="32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33774"/>
      </p:ext>
    </p:extLst>
  </p:cSld>
  <p:clrMapOvr>
    <a:masterClrMapping/>
  </p:clrMapOvr>
  <p:transition advClick="0" advTm="5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kaler Textplatzhalter 2">
            <a:extLst>
              <a:ext uri="{FF2B5EF4-FFF2-40B4-BE49-F238E27FC236}">
                <a16:creationId xmlns:a16="http://schemas.microsoft.com/office/drawing/2014/main" id="{45CB8274-EDBB-4CCB-3538-E49A3543DA5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887087" y="5019920"/>
            <a:ext cx="5970717" cy="422297"/>
          </a:xfrm>
        </p:spPr>
        <p:txBody>
          <a:bodyPr vert="horz" anchor="b"/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Prof. Dr. Herbert Kuchen</a:t>
            </a:r>
            <a:endParaRPr lang="en-US" noProof="0" dirty="0"/>
          </a:p>
        </p:txBody>
      </p:sp>
      <p:sp>
        <p:nvSpPr>
          <p:cNvPr id="6" name="Vertikaler Textplatzhalter 2">
            <a:extLst>
              <a:ext uri="{FF2B5EF4-FFF2-40B4-BE49-F238E27FC236}">
                <a16:creationId xmlns:a16="http://schemas.microsoft.com/office/drawing/2014/main" id="{FD1690FF-C2C8-4058-338C-D9EBF8707661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366686" y="4742724"/>
            <a:ext cx="2517378" cy="700303"/>
          </a:xfrm>
        </p:spPr>
        <p:txBody>
          <a:bodyPr vert="horz" anchor="ctr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998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Hendrik Winkelmann</a:t>
            </a:r>
            <a:endParaRPr lang="en-US" noProof="0" dirty="0"/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9CE4F2F9-9961-777B-D668-B1CA87A61F4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887087" y="4326617"/>
            <a:ext cx="5970717" cy="687933"/>
          </a:xfrm>
        </p:spPr>
        <p:txBody>
          <a:bodyPr vert="horz" anchor="b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 dirty="0"/>
              <a:t>Institut für Wirtschaftsinformatik, </a:t>
            </a:r>
            <a:br>
              <a:rPr lang="de-DE" noProof="0" dirty="0"/>
            </a:br>
            <a:r>
              <a:rPr lang="de-DE" noProof="0" dirty="0" err="1"/>
              <a:t>Lehrstuh</a:t>
            </a:r>
            <a:r>
              <a:rPr lang="de-DE" dirty="0"/>
              <a:t>l für Praktische Informatik in der Wirtschaft</a:t>
            </a:r>
            <a:endParaRPr lang="en-US" dirty="0"/>
          </a:p>
        </p:txBody>
      </p:sp>
      <p:sp>
        <p:nvSpPr>
          <p:cNvPr id="8" name="Vertikaler Textplatzhalter 2">
            <a:extLst>
              <a:ext uri="{FF2B5EF4-FFF2-40B4-BE49-F238E27FC236}">
                <a16:creationId xmlns:a16="http://schemas.microsoft.com/office/drawing/2014/main" id="{B7229DF5-7B99-EA55-9715-F52245A5F6DF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3887087" y="1343610"/>
            <a:ext cx="6067796" cy="96323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97" b="1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 dirty="0"/>
              <a:t>Constraint-Logic </a:t>
            </a:r>
            <a:r>
              <a:rPr lang="de-DE" noProof="0" dirty="0" err="1"/>
              <a:t>Object-Oriented</a:t>
            </a:r>
            <a:r>
              <a:rPr lang="de-DE" noProof="0" dirty="0"/>
              <a:t> </a:t>
            </a:r>
            <a:r>
              <a:rPr lang="de-DE" noProof="0" dirty="0" err="1"/>
              <a:t>Programming</a:t>
            </a:r>
            <a:r>
              <a:rPr lang="de-DE" noProof="0" dirty="0"/>
              <a:t> and Test Case Generation</a:t>
            </a:r>
            <a:endParaRPr lang="en-US" dirty="0"/>
          </a:p>
        </p:txBody>
      </p:sp>
      <p:sp>
        <p:nvSpPr>
          <p:cNvPr id="10" name="Linie">
            <a:extLst>
              <a:ext uri="{FF2B5EF4-FFF2-40B4-BE49-F238E27FC236}">
                <a16:creationId xmlns:a16="http://schemas.microsoft.com/office/drawing/2014/main" id="{8C604D28-BD21-9F7D-1A65-4B8CCC9CF2C9}"/>
              </a:ext>
            </a:extLst>
          </p:cNvPr>
          <p:cNvSpPr/>
          <p:nvPr/>
        </p:nvSpPr>
        <p:spPr>
          <a:xfrm rot="5400000">
            <a:off x="1335711" y="3385330"/>
            <a:ext cx="4099729" cy="16884"/>
          </a:xfrm>
          <a:prstGeom prst="rect">
            <a:avLst/>
          </a:pr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6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Grafik 14" descr="Ein Bild, das Menschliches Gesicht, Person, Lächeln, Kleidung enthält.&#10;&#10;Automatisch generierte Beschreibung">
            <a:extLst>
              <a:ext uri="{FF2B5EF4-FFF2-40B4-BE49-F238E27FC236}">
                <a16:creationId xmlns:a16="http://schemas.microsoft.com/office/drawing/2014/main" id="{2674C1E6-F505-372D-1BBF-84B062547C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8" r="5687"/>
          <a:stretch/>
        </p:blipFill>
        <p:spPr>
          <a:xfrm>
            <a:off x="367787" y="1343610"/>
            <a:ext cx="2517378" cy="323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56251"/>
      </p:ext>
    </p:extLst>
  </p:cSld>
  <p:clrMapOvr>
    <a:masterClrMapping/>
  </p:clrMapOvr>
  <p:transition advClick="0" advTm="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kaler Textplatzhalter 2">
            <a:extLst>
              <a:ext uri="{FF2B5EF4-FFF2-40B4-BE49-F238E27FC236}">
                <a16:creationId xmlns:a16="http://schemas.microsoft.com/office/drawing/2014/main" id="{45CB8274-EDBB-4CCB-3538-E49A3543DA5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887087" y="5019920"/>
            <a:ext cx="5970717" cy="422297"/>
          </a:xfrm>
        </p:spPr>
        <p:txBody>
          <a:bodyPr vert="horz" anchor="b"/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Prof. Dr. Stephan Nüesch</a:t>
            </a:r>
            <a:endParaRPr lang="en-US" noProof="0" dirty="0"/>
          </a:p>
        </p:txBody>
      </p:sp>
      <p:sp>
        <p:nvSpPr>
          <p:cNvPr id="6" name="Vertikaler Textplatzhalter 2">
            <a:extLst>
              <a:ext uri="{FF2B5EF4-FFF2-40B4-BE49-F238E27FC236}">
                <a16:creationId xmlns:a16="http://schemas.microsoft.com/office/drawing/2014/main" id="{FD1690FF-C2C8-4058-338C-D9EBF8707661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366686" y="4742724"/>
            <a:ext cx="2517378" cy="700303"/>
          </a:xfrm>
        </p:spPr>
        <p:txBody>
          <a:bodyPr vert="horz" anchor="ctr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998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Ann-Katrin Eicke</a:t>
            </a:r>
            <a:endParaRPr lang="en-US" noProof="0" dirty="0"/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9CE4F2F9-9961-777B-D668-B1CA87A61F4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887087" y="4326617"/>
            <a:ext cx="7109464" cy="687933"/>
          </a:xfrm>
        </p:spPr>
        <p:txBody>
          <a:bodyPr vert="horz" anchor="b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Centrum für Management, </a:t>
            </a:r>
            <a:br>
              <a:rPr lang="en-US" dirty="0"/>
            </a:br>
            <a:r>
              <a:rPr lang="en-US" dirty="0" err="1"/>
              <a:t>Lehrstuhl</a:t>
            </a:r>
            <a:r>
              <a:rPr lang="en-US" dirty="0"/>
              <a:t> für </a:t>
            </a:r>
            <a:r>
              <a:rPr lang="en-US" dirty="0" err="1"/>
              <a:t>Unternehmensführung</a:t>
            </a:r>
            <a:endParaRPr lang="en-US" dirty="0"/>
          </a:p>
        </p:txBody>
      </p:sp>
      <p:sp>
        <p:nvSpPr>
          <p:cNvPr id="8" name="Vertikaler Textplatzhalter 2">
            <a:extLst>
              <a:ext uri="{FF2B5EF4-FFF2-40B4-BE49-F238E27FC236}">
                <a16:creationId xmlns:a16="http://schemas.microsoft.com/office/drawing/2014/main" id="{B7229DF5-7B99-EA55-9715-F52245A5F6DF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3887087" y="1343610"/>
            <a:ext cx="5970271" cy="96323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97" b="1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 dirty="0" err="1"/>
              <a:t>Artificial</a:t>
            </a:r>
            <a:r>
              <a:rPr lang="de-DE" noProof="0" dirty="0"/>
              <a:t> </a:t>
            </a:r>
            <a:r>
              <a:rPr lang="de-DE" noProof="0" dirty="0" err="1"/>
              <a:t>Intelligence</a:t>
            </a:r>
            <a:r>
              <a:rPr lang="de-DE" noProof="0" dirty="0"/>
              <a:t> in Organizations</a:t>
            </a:r>
            <a:endParaRPr lang="en-US" dirty="0"/>
          </a:p>
        </p:txBody>
      </p:sp>
      <p:sp>
        <p:nvSpPr>
          <p:cNvPr id="9" name="Vertikaler Textplatzhalter 2">
            <a:extLst>
              <a:ext uri="{FF2B5EF4-FFF2-40B4-BE49-F238E27FC236}">
                <a16:creationId xmlns:a16="http://schemas.microsoft.com/office/drawing/2014/main" id="{2730BDB6-9DDB-937A-BC07-03EC79F12F82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3887087" y="2494936"/>
            <a:ext cx="5970717" cy="123866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98" b="0" i="1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Behavioral </a:t>
            </a:r>
            <a:r>
              <a:rPr lang="de-DE" dirty="0" err="1"/>
              <a:t>Perspectives</a:t>
            </a:r>
            <a:r>
              <a:rPr lang="de-DE" dirty="0"/>
              <a:t> on Innovation and Strategy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Algorithmic</a:t>
            </a:r>
            <a:r>
              <a:rPr lang="de-DE" dirty="0"/>
              <a:t> </a:t>
            </a:r>
            <a:r>
              <a:rPr lang="de-DE" dirty="0" err="1"/>
              <a:t>Era</a:t>
            </a:r>
            <a:endParaRPr lang="de-DE" dirty="0"/>
          </a:p>
        </p:txBody>
      </p:sp>
      <p:sp>
        <p:nvSpPr>
          <p:cNvPr id="10" name="Linie">
            <a:extLst>
              <a:ext uri="{FF2B5EF4-FFF2-40B4-BE49-F238E27FC236}">
                <a16:creationId xmlns:a16="http://schemas.microsoft.com/office/drawing/2014/main" id="{8C604D28-BD21-9F7D-1A65-4B8CCC9CF2C9}"/>
              </a:ext>
            </a:extLst>
          </p:cNvPr>
          <p:cNvSpPr/>
          <p:nvPr/>
        </p:nvSpPr>
        <p:spPr>
          <a:xfrm rot="5400000">
            <a:off x="1335711" y="3385330"/>
            <a:ext cx="4099729" cy="16884"/>
          </a:xfrm>
          <a:prstGeom prst="rect">
            <a:avLst/>
          </a:pr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6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Bildplatzhalter 13">
            <a:extLst>
              <a:ext uri="{FF2B5EF4-FFF2-40B4-BE49-F238E27FC236}">
                <a16:creationId xmlns:a16="http://schemas.microsoft.com/office/drawing/2014/main" id="{3B53B0C9-0655-023F-7211-F57C13E12F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1" t="9" r="26175" b="-9"/>
          <a:stretch/>
        </p:blipFill>
        <p:spPr>
          <a:xfrm>
            <a:off x="366686" y="1341735"/>
            <a:ext cx="2517378" cy="3240000"/>
          </a:xfrm>
        </p:spPr>
      </p:pic>
    </p:spTree>
    <p:extLst>
      <p:ext uri="{BB962C8B-B14F-4D97-AF65-F5344CB8AC3E}">
        <p14:creationId xmlns:p14="http://schemas.microsoft.com/office/powerpoint/2010/main" val="3487550896"/>
      </p:ext>
    </p:extLst>
  </p:cSld>
  <p:clrMapOvr>
    <a:masterClrMapping/>
  </p:clrMapOvr>
  <p:transition advClick="0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kaler Textplatzhalter 2">
            <a:extLst>
              <a:ext uri="{FF2B5EF4-FFF2-40B4-BE49-F238E27FC236}">
                <a16:creationId xmlns:a16="http://schemas.microsoft.com/office/drawing/2014/main" id="{45CB8274-EDBB-4CCB-3538-E49A3543DA5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887087" y="5019920"/>
            <a:ext cx="5970717" cy="422297"/>
          </a:xfrm>
        </p:spPr>
        <p:txBody>
          <a:bodyPr vert="horz" anchor="b"/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Prof. Dr. David Bendig</a:t>
            </a:r>
            <a:endParaRPr lang="en-US" noProof="0" dirty="0"/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F307DD49-F93B-F31E-E5D2-CCE8FE8D9EE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66686" y="1343907"/>
            <a:ext cx="2517378" cy="3236629"/>
          </a:xfrm>
          <a:solidFill>
            <a:srgbClr val="B1C800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199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Platzhalter für ein Foto im Format: 7:9 (Passfoto-Format)</a:t>
            </a:r>
            <a:br>
              <a:rPr lang="de-DE" dirty="0"/>
            </a:br>
            <a:r>
              <a:rPr lang="en-US" noProof="0" dirty="0"/>
              <a:t>Placeholder for a photo with ratio: 7:9 (format of passport photos)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6" name="Vertikaler Textplatzhalter 2">
            <a:extLst>
              <a:ext uri="{FF2B5EF4-FFF2-40B4-BE49-F238E27FC236}">
                <a16:creationId xmlns:a16="http://schemas.microsoft.com/office/drawing/2014/main" id="{FD1690FF-C2C8-4058-338C-D9EBF8707661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366686" y="4742724"/>
            <a:ext cx="2517378" cy="700303"/>
          </a:xfrm>
        </p:spPr>
        <p:txBody>
          <a:bodyPr vert="horz" anchor="ctr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998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Florent Erbar</a:t>
            </a:r>
            <a:endParaRPr lang="en-US" noProof="0" dirty="0"/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9CE4F2F9-9961-777B-D668-B1CA87A61F4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887087" y="4326617"/>
            <a:ext cx="5970717" cy="687933"/>
          </a:xfrm>
        </p:spPr>
        <p:txBody>
          <a:bodyPr vert="horz" anchor="b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 dirty="0"/>
              <a:t>Centrum für Management,</a:t>
            </a:r>
            <a:br>
              <a:rPr lang="de-DE" noProof="0" dirty="0"/>
            </a:br>
            <a:r>
              <a:rPr lang="de-DE" noProof="0" dirty="0"/>
              <a:t>Institut für Entrepreneurship</a:t>
            </a:r>
            <a:endParaRPr lang="en-US" dirty="0"/>
          </a:p>
        </p:txBody>
      </p:sp>
      <p:sp>
        <p:nvSpPr>
          <p:cNvPr id="8" name="Vertikaler Textplatzhalter 2">
            <a:extLst>
              <a:ext uri="{FF2B5EF4-FFF2-40B4-BE49-F238E27FC236}">
                <a16:creationId xmlns:a16="http://schemas.microsoft.com/office/drawing/2014/main" id="{B7229DF5-7B99-EA55-9715-F52245A5F6DF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3887087" y="1343610"/>
            <a:ext cx="5970271" cy="96323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97" b="1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sz="2800" noProof="0" dirty="0" err="1"/>
              <a:t>Race</a:t>
            </a:r>
            <a:r>
              <a:rPr lang="de-DE" sz="2800" noProof="0" dirty="0"/>
              <a:t> </a:t>
            </a:r>
            <a:r>
              <a:rPr lang="de-DE" sz="2800" noProof="0" dirty="0" err="1"/>
              <a:t>Against</a:t>
            </a:r>
            <a:r>
              <a:rPr lang="de-DE" sz="2800" noProof="0" dirty="0"/>
              <a:t> Climate Change:</a:t>
            </a:r>
          </a:p>
          <a:p>
            <a:pPr lvl="0"/>
            <a:r>
              <a:rPr lang="de-DE" sz="2800" dirty="0" err="1"/>
              <a:t>Measuring</a:t>
            </a:r>
            <a:r>
              <a:rPr lang="de-DE" sz="2800" dirty="0"/>
              <a:t> and Managing Corporate Carbon Performance</a:t>
            </a:r>
            <a:endParaRPr lang="en-US" sz="2800" dirty="0"/>
          </a:p>
        </p:txBody>
      </p:sp>
      <p:sp>
        <p:nvSpPr>
          <p:cNvPr id="10" name="Linie">
            <a:extLst>
              <a:ext uri="{FF2B5EF4-FFF2-40B4-BE49-F238E27FC236}">
                <a16:creationId xmlns:a16="http://schemas.microsoft.com/office/drawing/2014/main" id="{8C604D28-BD21-9F7D-1A65-4B8CCC9CF2C9}"/>
              </a:ext>
            </a:extLst>
          </p:cNvPr>
          <p:cNvSpPr/>
          <p:nvPr/>
        </p:nvSpPr>
        <p:spPr>
          <a:xfrm rot="5400000">
            <a:off x="1335711" y="3385330"/>
            <a:ext cx="4099729" cy="16884"/>
          </a:xfrm>
          <a:prstGeom prst="rect">
            <a:avLst/>
          </a:pr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6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5F090F-031A-8DE5-65E3-6D4193E01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5" y="1343610"/>
            <a:ext cx="2517377" cy="323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53283"/>
      </p:ext>
    </p:extLst>
  </p:cSld>
  <p:clrMapOvr>
    <a:masterClrMapping/>
  </p:clrMapOvr>
  <p:transition advClick="0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kaler Textplatzhalter 2">
            <a:extLst>
              <a:ext uri="{FF2B5EF4-FFF2-40B4-BE49-F238E27FC236}">
                <a16:creationId xmlns:a16="http://schemas.microsoft.com/office/drawing/2014/main" id="{45CB8274-EDBB-4CCB-3538-E49A3543DA5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887087" y="5019920"/>
            <a:ext cx="5970717" cy="422297"/>
          </a:xfrm>
        </p:spPr>
        <p:txBody>
          <a:bodyPr vert="horz" anchor="b"/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Prof. Dr. David Bendig</a:t>
            </a:r>
            <a:endParaRPr lang="en-US" noProof="0" dirty="0"/>
          </a:p>
        </p:txBody>
      </p:sp>
      <p:sp>
        <p:nvSpPr>
          <p:cNvPr id="6" name="Vertikaler Textplatzhalter 2">
            <a:extLst>
              <a:ext uri="{FF2B5EF4-FFF2-40B4-BE49-F238E27FC236}">
                <a16:creationId xmlns:a16="http://schemas.microsoft.com/office/drawing/2014/main" id="{FD1690FF-C2C8-4058-338C-D9EBF8707661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240817" y="4742724"/>
            <a:ext cx="2769116" cy="700303"/>
          </a:xfrm>
        </p:spPr>
        <p:txBody>
          <a:bodyPr vert="horz" anchor="ctr">
            <a:no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998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sz="2000" dirty="0"/>
              <a:t>Jonathan Samuel Hoke</a:t>
            </a:r>
            <a:endParaRPr lang="en-US" sz="2000" noProof="0" dirty="0"/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9CE4F2F9-9961-777B-D668-B1CA87A61F4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887087" y="4326617"/>
            <a:ext cx="5970717" cy="687933"/>
          </a:xfrm>
        </p:spPr>
        <p:txBody>
          <a:bodyPr vert="horz" anchor="b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 dirty="0"/>
              <a:t>Centrum für Management, </a:t>
            </a:r>
            <a:br>
              <a:rPr lang="de-DE" noProof="0" dirty="0"/>
            </a:br>
            <a:r>
              <a:rPr lang="de-DE" noProof="0" dirty="0"/>
              <a:t>Institut für Entrepreneurship</a:t>
            </a:r>
            <a:endParaRPr lang="en-US" dirty="0"/>
          </a:p>
        </p:txBody>
      </p:sp>
      <p:sp>
        <p:nvSpPr>
          <p:cNvPr id="8" name="Vertikaler Textplatzhalter 2">
            <a:extLst>
              <a:ext uri="{FF2B5EF4-FFF2-40B4-BE49-F238E27FC236}">
                <a16:creationId xmlns:a16="http://schemas.microsoft.com/office/drawing/2014/main" id="{B7229DF5-7B99-EA55-9715-F52245A5F6DF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3887087" y="1343610"/>
            <a:ext cx="6896025" cy="96323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97" b="1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From Theory to Practice:</a:t>
            </a:r>
            <a:br>
              <a:rPr lang="en-US" dirty="0"/>
            </a:br>
            <a:r>
              <a:rPr lang="en-US" dirty="0"/>
              <a:t>A Comprehensive Exploration of Statistical Methods for Addressing Endogeneity Bias</a:t>
            </a:r>
          </a:p>
        </p:txBody>
      </p:sp>
      <p:sp>
        <p:nvSpPr>
          <p:cNvPr id="10" name="Linie">
            <a:extLst>
              <a:ext uri="{FF2B5EF4-FFF2-40B4-BE49-F238E27FC236}">
                <a16:creationId xmlns:a16="http://schemas.microsoft.com/office/drawing/2014/main" id="{8C604D28-BD21-9F7D-1A65-4B8CCC9CF2C9}"/>
              </a:ext>
            </a:extLst>
          </p:cNvPr>
          <p:cNvSpPr/>
          <p:nvPr/>
        </p:nvSpPr>
        <p:spPr>
          <a:xfrm rot="5400000">
            <a:off x="1335711" y="3385330"/>
            <a:ext cx="4099729" cy="16884"/>
          </a:xfrm>
          <a:prstGeom prst="rect">
            <a:avLst/>
          </a:pr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6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3D5650E7-F8F8-E543-D89C-22DD8B7A8B3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66686" y="1343907"/>
            <a:ext cx="2517378" cy="323662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0"/>
          <a:lstStyle>
            <a:lvl1pPr algn="ctr">
              <a:spcBef>
                <a:spcPts val="0"/>
              </a:spcBef>
              <a:defRPr sz="1199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buNone/>
            </a:pP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98925411"/>
      </p:ext>
    </p:extLst>
  </p:cSld>
  <p:clrMapOvr>
    <a:masterClrMapping/>
  </p:clrMapOvr>
  <p:transition advClick="0" advTm="5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kaler Textplatzhalter 2">
            <a:extLst>
              <a:ext uri="{FF2B5EF4-FFF2-40B4-BE49-F238E27FC236}">
                <a16:creationId xmlns:a16="http://schemas.microsoft.com/office/drawing/2014/main" id="{45CB8274-EDBB-4CCB-3538-E49A3543DA5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887087" y="5019920"/>
            <a:ext cx="5970717" cy="422297"/>
          </a:xfrm>
        </p:spPr>
        <p:txBody>
          <a:bodyPr vert="horz" anchor="b"/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Prof. Dr. Hans-Jürgen Kirsch</a:t>
            </a:r>
            <a:endParaRPr lang="en-US" noProof="0" dirty="0"/>
          </a:p>
        </p:txBody>
      </p:sp>
      <p:sp>
        <p:nvSpPr>
          <p:cNvPr id="6" name="Vertikaler Textplatzhalter 2">
            <a:extLst>
              <a:ext uri="{FF2B5EF4-FFF2-40B4-BE49-F238E27FC236}">
                <a16:creationId xmlns:a16="http://schemas.microsoft.com/office/drawing/2014/main" id="{FD1690FF-C2C8-4058-338C-D9EBF8707661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366686" y="4742724"/>
            <a:ext cx="2517378" cy="700303"/>
          </a:xfrm>
        </p:spPr>
        <p:txBody>
          <a:bodyPr vert="horz" anchor="ctr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998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Sarah Marie Igel</a:t>
            </a:r>
            <a:endParaRPr lang="en-US" noProof="0" dirty="0"/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9CE4F2F9-9961-777B-D668-B1CA87A61F4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887087" y="4326617"/>
            <a:ext cx="5970717" cy="687933"/>
          </a:xfrm>
        </p:spPr>
        <p:txBody>
          <a:bodyPr vert="horz" anchor="b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 dirty="0"/>
              <a:t>Accounting Center Münster,</a:t>
            </a:r>
            <a:br>
              <a:rPr lang="de-DE" noProof="0" dirty="0"/>
            </a:br>
            <a:r>
              <a:rPr lang="de-DE" noProof="0" dirty="0"/>
              <a:t>Institut für Rechnungslegung und Wirtschaftsprüfung</a:t>
            </a:r>
            <a:endParaRPr lang="en-US" dirty="0"/>
          </a:p>
        </p:txBody>
      </p:sp>
      <p:sp>
        <p:nvSpPr>
          <p:cNvPr id="8" name="Vertikaler Textplatzhalter 2">
            <a:extLst>
              <a:ext uri="{FF2B5EF4-FFF2-40B4-BE49-F238E27FC236}">
                <a16:creationId xmlns:a16="http://schemas.microsoft.com/office/drawing/2014/main" id="{B7229DF5-7B99-EA55-9715-F52245A5F6DF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3887087" y="1343610"/>
            <a:ext cx="4910897" cy="96323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97" b="1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Bedingte Gegenleistungen im IFRS-Abschluss</a:t>
            </a:r>
            <a:endParaRPr lang="en-US" dirty="0"/>
          </a:p>
        </p:txBody>
      </p:sp>
      <p:sp>
        <p:nvSpPr>
          <p:cNvPr id="9" name="Vertikaler Textplatzhalter 2">
            <a:extLst>
              <a:ext uri="{FF2B5EF4-FFF2-40B4-BE49-F238E27FC236}">
                <a16:creationId xmlns:a16="http://schemas.microsoft.com/office/drawing/2014/main" id="{2730BDB6-9DDB-937A-BC07-03EC79F12F82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3887087" y="2494936"/>
            <a:ext cx="6418197" cy="123866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98" b="0" i="1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Eine kritische Analyse der bilanziellen Abbildung beim Erwerb von at </a:t>
            </a:r>
            <a:r>
              <a:rPr lang="de-DE" dirty="0" err="1"/>
              <a:t>cost</a:t>
            </a:r>
            <a:r>
              <a:rPr lang="de-DE" dirty="0"/>
              <a:t> bewerteten langfristigen, nicht-finanziellen Vermögenswerten</a:t>
            </a:r>
          </a:p>
        </p:txBody>
      </p:sp>
      <p:sp>
        <p:nvSpPr>
          <p:cNvPr id="10" name="Linie">
            <a:extLst>
              <a:ext uri="{FF2B5EF4-FFF2-40B4-BE49-F238E27FC236}">
                <a16:creationId xmlns:a16="http://schemas.microsoft.com/office/drawing/2014/main" id="{8C604D28-BD21-9F7D-1A65-4B8CCC9CF2C9}"/>
              </a:ext>
            </a:extLst>
          </p:cNvPr>
          <p:cNvSpPr/>
          <p:nvPr/>
        </p:nvSpPr>
        <p:spPr>
          <a:xfrm rot="5400000">
            <a:off x="1335711" y="3385330"/>
            <a:ext cx="4099729" cy="16884"/>
          </a:xfrm>
          <a:prstGeom prst="rect">
            <a:avLst/>
          </a:pr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6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12069CB-785A-2C7E-045B-5D3B1B0281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8" t="21122" r="14056" b="21636"/>
          <a:stretch/>
        </p:blipFill>
        <p:spPr>
          <a:xfrm>
            <a:off x="366687" y="1343611"/>
            <a:ext cx="2517378" cy="323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41747"/>
      </p:ext>
    </p:extLst>
  </p:cSld>
  <p:clrMapOvr>
    <a:masterClrMapping/>
  </p:clrMapOvr>
  <p:transition advClick="0" advTm="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kaler Textplatzhalter 2">
            <a:extLst>
              <a:ext uri="{FF2B5EF4-FFF2-40B4-BE49-F238E27FC236}">
                <a16:creationId xmlns:a16="http://schemas.microsoft.com/office/drawing/2014/main" id="{45CB8274-EDBB-4CCB-3538-E49A3543DA5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887087" y="5019920"/>
            <a:ext cx="5970717" cy="422297"/>
          </a:xfrm>
        </p:spPr>
        <p:txBody>
          <a:bodyPr vert="horz" anchor="b"/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Prof. Dr. Martin T. Bohl </a:t>
            </a:r>
            <a:endParaRPr lang="en-US" noProof="0" dirty="0"/>
          </a:p>
        </p:txBody>
      </p:sp>
      <p:sp>
        <p:nvSpPr>
          <p:cNvPr id="6" name="Vertikaler Textplatzhalter 2">
            <a:extLst>
              <a:ext uri="{FF2B5EF4-FFF2-40B4-BE49-F238E27FC236}">
                <a16:creationId xmlns:a16="http://schemas.microsoft.com/office/drawing/2014/main" id="{FD1690FF-C2C8-4058-338C-D9EBF8707661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366686" y="4742724"/>
            <a:ext cx="2517378" cy="700303"/>
          </a:xfrm>
        </p:spPr>
        <p:txBody>
          <a:bodyPr vert="horz" anchor="ctr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998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Dimitrios Kanelis</a:t>
            </a:r>
            <a:endParaRPr lang="en-US" noProof="0" dirty="0"/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9CE4F2F9-9961-777B-D668-B1CA87A61F4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887087" y="4326617"/>
            <a:ext cx="5970717" cy="687933"/>
          </a:xfrm>
        </p:spPr>
        <p:txBody>
          <a:bodyPr vert="horz" anchor="b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Center </a:t>
            </a:r>
            <a:r>
              <a:rPr lang="de-DE" dirty="0" err="1"/>
              <a:t>for</a:t>
            </a:r>
            <a:r>
              <a:rPr lang="de-DE" dirty="0"/>
              <a:t> Quantitative Economics, </a:t>
            </a:r>
            <a:br>
              <a:rPr lang="de-DE" dirty="0"/>
            </a:br>
            <a:r>
              <a:rPr lang="de-DE" noProof="0" dirty="0"/>
              <a:t>Lehrstuhl für Volkswirtschaftslehre, </a:t>
            </a:r>
            <a:br>
              <a:rPr lang="de-DE" noProof="0" dirty="0"/>
            </a:br>
            <a:r>
              <a:rPr lang="de-DE" noProof="0" dirty="0"/>
              <a:t>insbesondere Monetäre Ökonomie</a:t>
            </a:r>
            <a:endParaRPr lang="en-US" dirty="0"/>
          </a:p>
        </p:txBody>
      </p:sp>
      <p:sp>
        <p:nvSpPr>
          <p:cNvPr id="8" name="Vertikaler Textplatzhalter 2">
            <a:extLst>
              <a:ext uri="{FF2B5EF4-FFF2-40B4-BE49-F238E27FC236}">
                <a16:creationId xmlns:a16="http://schemas.microsoft.com/office/drawing/2014/main" id="{B7229DF5-7B99-EA55-9715-F52245A5F6DF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3887087" y="1343610"/>
            <a:ext cx="6135648" cy="96323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97" b="1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 dirty="0"/>
              <a:t>Analyzing Central Bank Communication wit</a:t>
            </a:r>
            <a:r>
              <a:rPr lang="en-US" dirty="0"/>
              <a:t>h Machine Learning</a:t>
            </a:r>
          </a:p>
        </p:txBody>
      </p:sp>
      <p:sp>
        <p:nvSpPr>
          <p:cNvPr id="9" name="Vertikaler Textplatzhalter 2">
            <a:extLst>
              <a:ext uri="{FF2B5EF4-FFF2-40B4-BE49-F238E27FC236}">
                <a16:creationId xmlns:a16="http://schemas.microsoft.com/office/drawing/2014/main" id="{2730BDB6-9DDB-937A-BC07-03EC79F12F82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3887087" y="2494936"/>
            <a:ext cx="5970717" cy="123866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98" b="0" i="1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Empirical Evidence for Monetary Policy</a:t>
            </a:r>
          </a:p>
        </p:txBody>
      </p:sp>
      <p:sp>
        <p:nvSpPr>
          <p:cNvPr id="10" name="Linie">
            <a:extLst>
              <a:ext uri="{FF2B5EF4-FFF2-40B4-BE49-F238E27FC236}">
                <a16:creationId xmlns:a16="http://schemas.microsoft.com/office/drawing/2014/main" id="{8C604D28-BD21-9F7D-1A65-4B8CCC9CF2C9}"/>
              </a:ext>
            </a:extLst>
          </p:cNvPr>
          <p:cNvSpPr/>
          <p:nvPr/>
        </p:nvSpPr>
        <p:spPr>
          <a:xfrm rot="5400000">
            <a:off x="1335711" y="3385330"/>
            <a:ext cx="4099729" cy="16884"/>
          </a:xfrm>
          <a:prstGeom prst="rect">
            <a:avLst/>
          </a:pr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6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Grafik 11" descr="Ein Bild, das Kleidung, Person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EBAA7992-1378-01D8-1C2B-795D0E2C01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3"/>
          <a:stretch/>
        </p:blipFill>
        <p:spPr>
          <a:xfrm>
            <a:off x="366686" y="1343610"/>
            <a:ext cx="2517378" cy="323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88869"/>
      </p:ext>
    </p:extLst>
  </p:cSld>
  <p:clrMapOvr>
    <a:masterClrMapping/>
  </p:clrMapOvr>
  <p:transition advClick="0" advTm="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kaler Textplatzhalter 2">
            <a:extLst>
              <a:ext uri="{FF2B5EF4-FFF2-40B4-BE49-F238E27FC236}">
                <a16:creationId xmlns:a16="http://schemas.microsoft.com/office/drawing/2014/main" id="{45CB8274-EDBB-4CCB-3538-E49A3543DA5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887087" y="5019920"/>
            <a:ext cx="5970717" cy="422297"/>
          </a:xfrm>
        </p:spPr>
        <p:txBody>
          <a:bodyPr vert="horz" anchor="b"/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Prof. Dr. Christian Müller</a:t>
            </a:r>
            <a:endParaRPr lang="en-US" noProof="0" dirty="0"/>
          </a:p>
        </p:txBody>
      </p:sp>
      <p:sp>
        <p:nvSpPr>
          <p:cNvPr id="6" name="Vertikaler Textplatzhalter 2">
            <a:extLst>
              <a:ext uri="{FF2B5EF4-FFF2-40B4-BE49-F238E27FC236}">
                <a16:creationId xmlns:a16="http://schemas.microsoft.com/office/drawing/2014/main" id="{FD1690FF-C2C8-4058-338C-D9EBF8707661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366686" y="4742724"/>
            <a:ext cx="2517378" cy="700303"/>
          </a:xfrm>
        </p:spPr>
        <p:txBody>
          <a:bodyPr vert="horz" anchor="ctr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998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Verena Löffler</a:t>
            </a:r>
            <a:endParaRPr lang="en-US" noProof="0" dirty="0"/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9CE4F2F9-9961-777B-D668-B1CA87A61F4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887087" y="4326617"/>
            <a:ext cx="5970717" cy="687933"/>
          </a:xfrm>
        </p:spPr>
        <p:txBody>
          <a:bodyPr vert="horz" anchor="b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 dirty="0"/>
              <a:t>Centrum für Interdisziplinäre Wirtschaftsforschung, Institut für Ökonomische Bildung</a:t>
            </a:r>
            <a:endParaRPr lang="en-US" dirty="0"/>
          </a:p>
        </p:txBody>
      </p:sp>
      <p:sp>
        <p:nvSpPr>
          <p:cNvPr id="8" name="Vertikaler Textplatzhalter 2">
            <a:extLst>
              <a:ext uri="{FF2B5EF4-FFF2-40B4-BE49-F238E27FC236}">
                <a16:creationId xmlns:a16="http://schemas.microsoft.com/office/drawing/2014/main" id="{B7229DF5-7B99-EA55-9715-F52245A5F6DF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3887087" y="1343610"/>
            <a:ext cx="5970271" cy="96323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97" b="1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 dirty="0"/>
              <a:t>Basic </a:t>
            </a:r>
            <a:r>
              <a:rPr lang="de-DE" dirty="0"/>
              <a:t>I</a:t>
            </a:r>
            <a:r>
              <a:rPr lang="de-DE" noProof="0" dirty="0" err="1"/>
              <a:t>ncome</a:t>
            </a:r>
            <a:r>
              <a:rPr lang="de-DE" noProof="0" dirty="0"/>
              <a:t> and Care</a:t>
            </a:r>
            <a:endParaRPr lang="en-US" dirty="0"/>
          </a:p>
        </p:txBody>
      </p:sp>
      <p:sp>
        <p:nvSpPr>
          <p:cNvPr id="9" name="Vertikaler Textplatzhalter 2">
            <a:extLst>
              <a:ext uri="{FF2B5EF4-FFF2-40B4-BE49-F238E27FC236}">
                <a16:creationId xmlns:a16="http://schemas.microsoft.com/office/drawing/2014/main" id="{2730BDB6-9DDB-937A-BC07-03EC79F12F82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3895529" y="1912050"/>
            <a:ext cx="5970717" cy="123866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98" b="0" i="1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Social Policy </a:t>
            </a:r>
            <a:r>
              <a:rPr lang="de-DE" dirty="0" err="1"/>
              <a:t>from</a:t>
            </a:r>
            <a:r>
              <a:rPr lang="de-DE" dirty="0"/>
              <a:t> an </a:t>
            </a:r>
            <a:r>
              <a:rPr lang="de-DE" dirty="0" err="1"/>
              <a:t>Economic</a:t>
            </a:r>
            <a:r>
              <a:rPr lang="de-DE" dirty="0"/>
              <a:t> </a:t>
            </a:r>
            <a:r>
              <a:rPr lang="de-DE" dirty="0" err="1"/>
              <a:t>Perspective</a:t>
            </a:r>
            <a:endParaRPr lang="de-DE" dirty="0"/>
          </a:p>
        </p:txBody>
      </p:sp>
      <p:sp>
        <p:nvSpPr>
          <p:cNvPr id="10" name="Linie">
            <a:extLst>
              <a:ext uri="{FF2B5EF4-FFF2-40B4-BE49-F238E27FC236}">
                <a16:creationId xmlns:a16="http://schemas.microsoft.com/office/drawing/2014/main" id="{8C604D28-BD21-9F7D-1A65-4B8CCC9CF2C9}"/>
              </a:ext>
            </a:extLst>
          </p:cNvPr>
          <p:cNvSpPr/>
          <p:nvPr/>
        </p:nvSpPr>
        <p:spPr>
          <a:xfrm rot="5400000">
            <a:off x="1335711" y="3385330"/>
            <a:ext cx="4099729" cy="16884"/>
          </a:xfrm>
          <a:prstGeom prst="rect">
            <a:avLst/>
          </a:pr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6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AA4654B-0D7D-BB0D-3C7C-53BA864527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" t="19" b="14185"/>
          <a:stretch/>
        </p:blipFill>
        <p:spPr>
          <a:xfrm>
            <a:off x="366685" y="1343990"/>
            <a:ext cx="2511112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75759"/>
      </p:ext>
    </p:extLst>
  </p:cSld>
  <p:clrMapOvr>
    <a:masterClrMapping/>
  </p:clrMapOvr>
  <p:transition advClick="0" advTm="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kaler Textplatzhalter 2">
            <a:extLst>
              <a:ext uri="{FF2B5EF4-FFF2-40B4-BE49-F238E27FC236}">
                <a16:creationId xmlns:a16="http://schemas.microsoft.com/office/drawing/2014/main" id="{45CB8274-EDBB-4CCB-3538-E49A3543DA5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887087" y="5019920"/>
            <a:ext cx="5970717" cy="422297"/>
          </a:xfrm>
        </p:spPr>
        <p:txBody>
          <a:bodyPr vert="horz" anchor="b"/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Prof. Dr. Manfred Krafft</a:t>
            </a:r>
            <a:endParaRPr lang="en-US" noProof="0" dirty="0"/>
          </a:p>
        </p:txBody>
      </p:sp>
      <p:sp>
        <p:nvSpPr>
          <p:cNvPr id="6" name="Vertikaler Textplatzhalter 2">
            <a:extLst>
              <a:ext uri="{FF2B5EF4-FFF2-40B4-BE49-F238E27FC236}">
                <a16:creationId xmlns:a16="http://schemas.microsoft.com/office/drawing/2014/main" id="{FD1690FF-C2C8-4058-338C-D9EBF8707661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366686" y="4742724"/>
            <a:ext cx="2517378" cy="700303"/>
          </a:xfrm>
        </p:spPr>
        <p:txBody>
          <a:bodyPr vert="horz" anchor="ctr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998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Nina Sophie Mack</a:t>
            </a:r>
            <a:endParaRPr lang="en-US" noProof="0" dirty="0"/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9CE4F2F9-9961-777B-D668-B1CA87A61F4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887087" y="4326617"/>
            <a:ext cx="5970717" cy="687933"/>
          </a:xfrm>
        </p:spPr>
        <p:txBody>
          <a:bodyPr vert="horz" anchor="b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 dirty="0"/>
              <a:t>Marketing </a:t>
            </a:r>
            <a:r>
              <a:rPr lang="en-US" dirty="0"/>
              <a:t>Center Münster, </a:t>
            </a:r>
            <a:br>
              <a:rPr lang="en-US" dirty="0"/>
            </a:br>
            <a:r>
              <a:rPr lang="de-DE" noProof="0" dirty="0"/>
              <a:t>Institut für Marketing</a:t>
            </a:r>
            <a:endParaRPr lang="en-US" dirty="0"/>
          </a:p>
        </p:txBody>
      </p:sp>
      <p:sp>
        <p:nvSpPr>
          <p:cNvPr id="8" name="Vertikaler Textplatzhalter 2">
            <a:extLst>
              <a:ext uri="{FF2B5EF4-FFF2-40B4-BE49-F238E27FC236}">
                <a16:creationId xmlns:a16="http://schemas.microsoft.com/office/drawing/2014/main" id="{B7229DF5-7B99-EA55-9715-F52245A5F6DF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3887087" y="1343610"/>
            <a:ext cx="6188566" cy="96323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97" b="1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Analyzing the Influence of Economic, Social, and Consumer Factors on Brands </a:t>
            </a:r>
          </a:p>
        </p:txBody>
      </p:sp>
      <p:sp>
        <p:nvSpPr>
          <p:cNvPr id="9" name="Vertikaler Textplatzhalter 2">
            <a:extLst>
              <a:ext uri="{FF2B5EF4-FFF2-40B4-BE49-F238E27FC236}">
                <a16:creationId xmlns:a16="http://schemas.microsoft.com/office/drawing/2014/main" id="{2730BDB6-9DDB-937A-BC07-03EC79F12F82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3887087" y="2494936"/>
            <a:ext cx="6188566" cy="123866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98" b="0" i="1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algn="just"/>
            <a:r>
              <a:rPr lang="en-US" dirty="0"/>
              <a:t>Essays Embedded in a Multi-Level Framework</a:t>
            </a:r>
            <a:endParaRPr lang="de-DE" dirty="0"/>
          </a:p>
        </p:txBody>
      </p:sp>
      <p:sp>
        <p:nvSpPr>
          <p:cNvPr id="10" name="Linie">
            <a:extLst>
              <a:ext uri="{FF2B5EF4-FFF2-40B4-BE49-F238E27FC236}">
                <a16:creationId xmlns:a16="http://schemas.microsoft.com/office/drawing/2014/main" id="{8C604D28-BD21-9F7D-1A65-4B8CCC9CF2C9}"/>
              </a:ext>
            </a:extLst>
          </p:cNvPr>
          <p:cNvSpPr/>
          <p:nvPr/>
        </p:nvSpPr>
        <p:spPr>
          <a:xfrm rot="5400000">
            <a:off x="1335711" y="3385330"/>
            <a:ext cx="4099729" cy="16884"/>
          </a:xfrm>
          <a:prstGeom prst="rect">
            <a:avLst/>
          </a:pr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6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CDD6EFD-5CA9-19A9-3738-4C6E39F108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6" r="473"/>
          <a:stretch/>
        </p:blipFill>
        <p:spPr>
          <a:xfrm>
            <a:off x="360418" y="1343610"/>
            <a:ext cx="2517378" cy="32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09214"/>
      </p:ext>
    </p:extLst>
  </p:cSld>
  <p:clrMapOvr>
    <a:masterClrMapping/>
  </p:clrMapOvr>
  <p:transition advClick="0" advTm="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kaler Textplatzhalter 2">
            <a:extLst>
              <a:ext uri="{FF2B5EF4-FFF2-40B4-BE49-F238E27FC236}">
                <a16:creationId xmlns:a16="http://schemas.microsoft.com/office/drawing/2014/main" id="{45CB8274-EDBB-4CCB-3538-E49A3543DA5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887087" y="5019920"/>
            <a:ext cx="5970717" cy="422297"/>
          </a:xfrm>
        </p:spPr>
        <p:txBody>
          <a:bodyPr vert="horz" anchor="b"/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Prof. Dr. Christian Müller</a:t>
            </a:r>
            <a:endParaRPr lang="en-US" noProof="0" dirty="0"/>
          </a:p>
        </p:txBody>
      </p:sp>
      <p:sp>
        <p:nvSpPr>
          <p:cNvPr id="6" name="Vertikaler Textplatzhalter 2">
            <a:extLst>
              <a:ext uri="{FF2B5EF4-FFF2-40B4-BE49-F238E27FC236}">
                <a16:creationId xmlns:a16="http://schemas.microsoft.com/office/drawing/2014/main" id="{FD1690FF-C2C8-4058-338C-D9EBF8707661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366686" y="4742724"/>
            <a:ext cx="2517378" cy="700303"/>
          </a:xfrm>
        </p:spPr>
        <p:txBody>
          <a:bodyPr vert="horz" anchor="ctr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998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Johannes Penninger</a:t>
            </a:r>
            <a:endParaRPr lang="en-US" noProof="0" dirty="0"/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9CE4F2F9-9961-777B-D668-B1CA87A61F4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887087" y="4326617"/>
            <a:ext cx="5970717" cy="687933"/>
          </a:xfrm>
        </p:spPr>
        <p:txBody>
          <a:bodyPr vert="horz" anchor="b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98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 dirty="0"/>
              <a:t>Centrum für Interdisziplinäre Wirtschaftsforschung, Institut für Ökonomische Bildung</a:t>
            </a:r>
            <a:endParaRPr lang="en-US" dirty="0"/>
          </a:p>
        </p:txBody>
      </p:sp>
      <p:sp>
        <p:nvSpPr>
          <p:cNvPr id="8" name="Vertikaler Textplatzhalter 2">
            <a:extLst>
              <a:ext uri="{FF2B5EF4-FFF2-40B4-BE49-F238E27FC236}">
                <a16:creationId xmlns:a16="http://schemas.microsoft.com/office/drawing/2014/main" id="{B7229DF5-7B99-EA55-9715-F52245A5F6DF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3887087" y="1343610"/>
            <a:ext cx="5970271" cy="96323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97" b="1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 dirty="0"/>
              <a:t>Entrepreneurial and Individual Virtues in the Marketplace</a:t>
            </a:r>
            <a:endParaRPr lang="en-US" dirty="0"/>
          </a:p>
        </p:txBody>
      </p:sp>
      <p:sp>
        <p:nvSpPr>
          <p:cNvPr id="9" name="Vertikaler Textplatzhalter 2">
            <a:extLst>
              <a:ext uri="{FF2B5EF4-FFF2-40B4-BE49-F238E27FC236}">
                <a16:creationId xmlns:a16="http://schemas.microsoft.com/office/drawing/2014/main" id="{2730BDB6-9DDB-937A-BC07-03EC79F12F82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3887087" y="2494936"/>
            <a:ext cx="5970717" cy="1238665"/>
          </a:xfrm>
        </p:spPr>
        <p:txBody>
          <a:bodyPr vert="horz" anchor="t">
            <a:noAutofit/>
          </a:bodyPr>
          <a:lstStyle>
            <a:lvl1pPr marL="0" marR="0" indent="0" algn="l" defTabSz="913385" rtl="0" eaLnBrk="1" fontAlgn="auto" latinLnBrk="0" hangingPunct="1">
              <a:lnSpc>
                <a:spcPct val="112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98" b="0" i="1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Essays on Business </a:t>
            </a:r>
            <a:r>
              <a:rPr lang="de-DE" dirty="0" err="1"/>
              <a:t>Ethics</a:t>
            </a:r>
            <a:endParaRPr lang="de-DE" dirty="0"/>
          </a:p>
        </p:txBody>
      </p:sp>
      <p:sp>
        <p:nvSpPr>
          <p:cNvPr id="10" name="Linie">
            <a:extLst>
              <a:ext uri="{FF2B5EF4-FFF2-40B4-BE49-F238E27FC236}">
                <a16:creationId xmlns:a16="http://schemas.microsoft.com/office/drawing/2014/main" id="{8C604D28-BD21-9F7D-1A65-4B8CCC9CF2C9}"/>
              </a:ext>
            </a:extLst>
          </p:cNvPr>
          <p:cNvSpPr/>
          <p:nvPr/>
        </p:nvSpPr>
        <p:spPr>
          <a:xfrm rot="5400000">
            <a:off x="1335711" y="3385330"/>
            <a:ext cx="4099729" cy="16884"/>
          </a:xfrm>
          <a:prstGeom prst="rect">
            <a:avLst/>
          </a:pr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6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Bildplatzhalter 13" descr="Ein Bild, das Person, Menschliches Gesicht, Wand, Kleidung enthält.&#10;&#10;Automatisch generierte Beschreibung">
            <a:extLst>
              <a:ext uri="{FF2B5EF4-FFF2-40B4-BE49-F238E27FC236}">
                <a16:creationId xmlns:a16="http://schemas.microsoft.com/office/drawing/2014/main" id="{C82A74F4-70D7-1C24-52A2-51ED43F1C4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8" r="24098"/>
          <a:stretch/>
        </p:blipFill>
        <p:spPr>
          <a:xfrm>
            <a:off x="366713" y="1341438"/>
            <a:ext cx="2517775" cy="324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76372"/>
      </p:ext>
    </p:extLst>
  </p:cSld>
  <p:clrMapOvr>
    <a:masterClrMapping/>
  </p:clrMapOvr>
  <p:transition advClick="0" advTm="5000">
    <p:fade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600</Words>
  <Application>Microsoft Office PowerPoint</Application>
  <PresentationFormat>Breitbild</PresentationFormat>
  <Paragraphs>82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Isabel Hemesath</dc:creator>
  <cp:lastModifiedBy>Krieger, Caroline</cp:lastModifiedBy>
  <cp:revision>20</cp:revision>
  <dcterms:created xsi:type="dcterms:W3CDTF">2023-10-27T09:45:18Z</dcterms:created>
  <dcterms:modified xsi:type="dcterms:W3CDTF">2024-06-10T07:45:56Z</dcterms:modified>
</cp:coreProperties>
</file>