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65" r:id="rId6"/>
    <p:sldId id="259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86EC2CB-97A8-44D3-BCF6-12A798C1CBCC}">
          <p14:sldIdLst>
            <p14:sldId id="256"/>
            <p14:sldId id="261"/>
            <p14:sldId id="257"/>
            <p14:sldId id="258"/>
            <p14:sldId id="265"/>
            <p14:sldId id="259"/>
            <p14:sldId id="260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AB9"/>
    <a:srgbClr val="9ABCD1"/>
    <a:srgbClr val="3278A1"/>
    <a:srgbClr val="4D89AE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883" autoAdjust="0"/>
  </p:normalViewPr>
  <p:slideViewPr>
    <p:cSldViewPr snapToObjects="1">
      <p:cViewPr varScale="1">
        <p:scale>
          <a:sx n="104" d="100"/>
          <a:sy n="104" d="100"/>
        </p:scale>
        <p:origin x="61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16.05.2023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/>
              <a:t>https://www.belichtungswert.de/bilder/bewerbungsfotos-muenchen-modern-frau-dunkler-hintergrund-arme-verschraenkt.jpg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76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dirty="0"/>
              <a:t>https://www.belichtungswert.de/bilder/bewerbungsfotos-muenchen-modern-frau-dunkler-hintergrund-arme-verschraenkt.jpg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49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4800006" y="-731525"/>
            <a:ext cx="6913633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624000" y="-468000"/>
            <a:ext cx="13440000" cy="7776000"/>
            <a:chOff x="-468000" y="-468000"/>
            <a:chExt cx="10080000" cy="7776000"/>
          </a:xfrm>
        </p:grpSpPr>
        <p:sp>
          <p:nvSpPr>
            <p:cNvPr id="34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6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Türmchen"/>
          <p:cNvGrpSpPr>
            <a:grpSpLocks noChangeAspect="1"/>
          </p:cNvGrpSpPr>
          <p:nvPr userDrawn="1"/>
        </p:nvGrpSpPr>
        <p:grpSpPr bwMode="auto">
          <a:xfrm>
            <a:off x="8683625" y="1060557"/>
            <a:ext cx="3508375" cy="4606925"/>
            <a:chOff x="3550" y="652"/>
            <a:chExt cx="2210" cy="2902"/>
          </a:xfrm>
        </p:grpSpPr>
        <p:sp>
          <p:nvSpPr>
            <p:cNvPr id="43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47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48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49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4986" cy="7812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pic>
        <p:nvPicPr>
          <p:cNvPr id="51" name="Grafik 5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68" y="5940000"/>
            <a:ext cx="2222089" cy="72000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68" y="5940000"/>
            <a:ext cx="777295" cy="720000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940000"/>
            <a:ext cx="513471" cy="720000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25204"/>
            <a:ext cx="2703600" cy="2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73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075"/>
            <a:ext cx="5984500" cy="443198"/>
          </a:xfrm>
          <a:solidFill>
            <a:schemeClr val="tx1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4800005" y="-720000"/>
            <a:ext cx="6913633" cy="36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10752000" y="7020000"/>
            <a:ext cx="960000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71" y="2484439"/>
            <a:ext cx="4666575" cy="443198"/>
          </a:xfrm>
          <a:solidFill>
            <a:schemeClr val="tx1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 hier</a:t>
            </a:r>
          </a:p>
        </p:txBody>
      </p:sp>
      <p:grpSp>
        <p:nvGrpSpPr>
          <p:cNvPr id="42" name="Regieanweisungen"/>
          <p:cNvGrpSpPr/>
          <p:nvPr userDrawn="1"/>
        </p:nvGrpSpPr>
        <p:grpSpPr>
          <a:xfrm>
            <a:off x="-2544000" y="-468000"/>
            <a:ext cx="15360000" cy="7776000"/>
            <a:chOff x="-1908000" y="-468000"/>
            <a:chExt cx="11520000" cy="7776000"/>
          </a:xfrm>
        </p:grpSpPr>
        <p:sp>
          <p:nvSpPr>
            <p:cNvPr id="4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4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5" name="Linie"/>
            <p:cNvCxnSpPr/>
            <p:nvPr userDrawn="1"/>
          </p:nvCxnSpPr>
          <p:spPr>
            <a:xfrm>
              <a:off x="9252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-468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4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nie"/>
            <p:cNvCxnSpPr/>
            <p:nvPr userDrawn="1"/>
          </p:nvCxnSpPr>
          <p:spPr>
            <a:xfrm>
              <a:off x="-468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 userDrawn="1"/>
          </p:nvCxnSpPr>
          <p:spPr>
            <a:xfrm>
              <a:off x="9252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33" name="Türmchen"/>
          <p:cNvGrpSpPr>
            <a:grpSpLocks noChangeAspect="1"/>
          </p:cNvGrpSpPr>
          <p:nvPr userDrawn="1"/>
        </p:nvGrpSpPr>
        <p:grpSpPr bwMode="auto">
          <a:xfrm>
            <a:off x="8683625" y="1060557"/>
            <a:ext cx="3508375" cy="4606925"/>
            <a:chOff x="3550" y="652"/>
            <a:chExt cx="2210" cy="2902"/>
          </a:xfrm>
        </p:grpSpPr>
        <p:sp>
          <p:nvSpPr>
            <p:cNvPr id="34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35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36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37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38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4986" cy="7812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68" y="5940000"/>
            <a:ext cx="2222089" cy="72000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68" y="5940000"/>
            <a:ext cx="777295" cy="7200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940000"/>
            <a:ext cx="513471" cy="720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25204"/>
            <a:ext cx="2703600" cy="2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7379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v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1. Februar 2023</a:t>
            </a:r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872039" y="5021577"/>
            <a:ext cx="5976936" cy="422737"/>
          </a:xfrm>
        </p:spPr>
        <p:txBody>
          <a:bodyPr vert="horz" anchor="b"/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8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Doktormutter oder -vater </a:t>
            </a:r>
            <a:r>
              <a:rPr lang="en-US" noProof="0" dirty="0"/>
              <a:t>Doctorate supervisor</a:t>
            </a:r>
          </a:p>
        </p:txBody>
      </p:sp>
      <p:sp>
        <p:nvSpPr>
          <p:cNvPr id="6" name="Bildplatzhalter 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347971" y="1341735"/>
            <a:ext cx="2520000" cy="3240000"/>
          </a:xfrm>
          <a:solidFill>
            <a:schemeClr val="accent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Platzhalter für ein Foto im Format: 7:9 (Passfoto-Format)</a:t>
            </a:r>
            <a:br>
              <a:rPr lang="de-DE" dirty="0"/>
            </a:br>
            <a:r>
              <a:rPr lang="en-US" noProof="0" dirty="0"/>
              <a:t>Placeholder for a photo with ratio: 7:9 (format of passport photos)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1347971" y="4744093"/>
            <a:ext cx="2520000" cy="701032"/>
          </a:xfrm>
        </p:spPr>
        <p:txBody>
          <a:bodyPr vert="horz" anchor="ctr"/>
          <a:lstStyle>
            <a:lvl1pPr marL="0" indent="0" algn="ctr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998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Vor- und Nachname </a:t>
            </a:r>
            <a:r>
              <a:rPr lang="en-US" noProof="0" dirty="0"/>
              <a:t>First and last name</a:t>
            </a:r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8" hasCustomPrompt="1"/>
          </p:nvPr>
        </p:nvSpPr>
        <p:spPr>
          <a:xfrm>
            <a:off x="4872039" y="4327552"/>
            <a:ext cx="5976936" cy="688650"/>
          </a:xfrm>
        </p:spPr>
        <p:txBody>
          <a:bodyPr vert="horz" anchor="b">
            <a:noAutofit/>
          </a:bodyPr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8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dirty="0"/>
              <a:t>Institut, Lehrstuhl </a:t>
            </a:r>
            <a:r>
              <a:rPr lang="en-US" dirty="0"/>
              <a:t>Center, Research group</a:t>
            </a:r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19" hasCustomPrompt="1"/>
          </p:nvPr>
        </p:nvSpPr>
        <p:spPr>
          <a:xfrm>
            <a:off x="4872039" y="1341438"/>
            <a:ext cx="5976490" cy="964238"/>
          </a:xfrm>
        </p:spPr>
        <p:txBody>
          <a:bodyPr vert="horz" anchor="t">
            <a:noAutofit/>
          </a:bodyPr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7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dirty="0"/>
              <a:t>Titel meiner Dissertation </a:t>
            </a:r>
            <a:r>
              <a:rPr lang="en-US" dirty="0"/>
              <a:t>Title of My Dissertation (Capitalized)</a:t>
            </a:r>
          </a:p>
        </p:txBody>
      </p:sp>
      <p:sp>
        <p:nvSpPr>
          <p:cNvPr id="10" name="Vertikaler Textplatzhalter 2"/>
          <p:cNvSpPr>
            <a:spLocks noGrp="1"/>
          </p:cNvSpPr>
          <p:nvPr>
            <p:ph type="body" orient="vert" idx="20" hasCustomPrompt="1"/>
          </p:nvPr>
        </p:nvSpPr>
        <p:spPr>
          <a:xfrm>
            <a:off x="4872039" y="2493963"/>
            <a:ext cx="5976936" cy="1239955"/>
          </a:xfrm>
        </p:spPr>
        <p:txBody>
          <a:bodyPr vert="horz" anchor="t">
            <a:noAutofit/>
          </a:bodyPr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98" b="0" i="1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Untertitel meiner Dissertation </a:t>
            </a:r>
            <a:r>
              <a:rPr lang="en-US" dirty="0"/>
              <a:t>Subtitle of My Dissertation (Capitalized)</a:t>
            </a:r>
            <a:endParaRPr lang="de-DE" dirty="0"/>
          </a:p>
        </p:txBody>
      </p:sp>
      <p:sp>
        <p:nvSpPr>
          <p:cNvPr id="11" name="Linie"/>
          <p:cNvSpPr/>
          <p:nvPr userDrawn="1"/>
        </p:nvSpPr>
        <p:spPr>
          <a:xfrm rot="5400000">
            <a:off x="2318005" y="3385284"/>
            <a:ext cx="4104000" cy="169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  <p15:guide id="2" pos="6834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430" userDrawn="1">
          <p15:clr>
            <a:srgbClr val="FBAE40"/>
          </p15:clr>
        </p15:guide>
        <p15:guide id="5" pos="2434" userDrawn="1">
          <p15:clr>
            <a:srgbClr val="FBAE40"/>
          </p15:clr>
        </p15:guide>
        <p15:guide id="6" pos="306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Promov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172447"/>
            <a:ext cx="691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1. Februar 2023</a:t>
            </a:r>
          </a:p>
        </p:txBody>
      </p:sp>
    </p:spTree>
    <p:extLst>
      <p:ext uri="{BB962C8B-B14F-4D97-AF65-F5344CB8AC3E}">
        <p14:creationId xmlns:p14="http://schemas.microsoft.com/office/powerpoint/2010/main" val="20501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3" orient="horz" pos="845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4800005" y="-720000"/>
            <a:ext cx="6913633" cy="36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10752000" y="7020000"/>
            <a:ext cx="960000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2544000" y="-468000"/>
            <a:ext cx="15360000" cy="7776000"/>
            <a:chOff x="-1908000" y="-468000"/>
            <a:chExt cx="1152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9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0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3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8369" y="2322513"/>
            <a:ext cx="11233635" cy="3421062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10753633" y="6153821"/>
            <a:ext cx="960000" cy="360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172447"/>
            <a:ext cx="691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1. Februar 2023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301" userDrawn="1">
          <p15:clr>
            <a:srgbClr val="FBAE40"/>
          </p15:clr>
        </p15:guide>
        <p15:guide id="5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8365" y="1350962"/>
            <a:ext cx="5376000" cy="1080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8367" y="2827338"/>
            <a:ext cx="5376000" cy="2916236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11184565" y="6172448"/>
            <a:ext cx="527435" cy="360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3" y="1512000"/>
            <a:ext cx="5400480" cy="3028680"/>
          </a:xfrm>
          <a:solidFill>
            <a:schemeClr val="accent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3" y="4680007"/>
            <a:ext cx="5400680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172447"/>
            <a:ext cx="691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1. Februar 2023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301" userDrawn="1">
          <p15:clr>
            <a:srgbClr val="FBAE40"/>
          </p15:clr>
        </p15:guide>
        <p15:guide id="5" pos="73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Regieanweisungen"/>
          <p:cNvGrpSpPr/>
          <p:nvPr userDrawn="1"/>
        </p:nvGrpSpPr>
        <p:grpSpPr>
          <a:xfrm>
            <a:off x="-624000" y="-541066"/>
            <a:ext cx="13440000" cy="7849067"/>
            <a:chOff x="-468000" y="-541066"/>
            <a:chExt cx="10080000" cy="7849067"/>
          </a:xfrm>
        </p:grpSpPr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450000" y="-541066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Folie in Ursprungsform 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Einfügen &gt; Text &gt; Kopf- und Fußzeile</a:t>
              </a:r>
            </a:p>
          </p:txBody>
        </p:sp>
        <p:cxnSp>
          <p:nvCxnSpPr>
            <p:cNvPr id="17" name="Linie"/>
            <p:cNvCxnSpPr/>
            <p:nvPr userDrawn="1"/>
          </p:nvCxnSpPr>
          <p:spPr>
            <a:xfrm>
              <a:off x="925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ie"/>
            <p:cNvCxnSpPr/>
            <p:nvPr userDrawn="1"/>
          </p:nvCxnSpPr>
          <p:spPr>
            <a:xfrm>
              <a:off x="925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925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80005" y="1350969"/>
            <a:ext cx="11233633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80005" y="2322513"/>
            <a:ext cx="11233633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172447"/>
            <a:ext cx="691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1. Februar 2023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753633" y="6172448"/>
            <a:ext cx="96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34" name="Linie"/>
          <p:cNvSpPr/>
          <p:nvPr userDrawn="1"/>
        </p:nvSpPr>
        <p:spPr>
          <a:xfrm>
            <a:off x="0" y="6030720"/>
            <a:ext cx="12192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ogo"/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27" y="317127"/>
            <a:ext cx="1211039" cy="3924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52" y="317127"/>
            <a:ext cx="423626" cy="39240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17127"/>
            <a:ext cx="279842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68" r:id="rId4"/>
    <p:sldLayoutId id="2147483664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2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Hans-Jürgen Kirsch</a:t>
            </a:r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50472196-5F61-511D-B018-55D4606E66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1251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Yannic Dust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Institut für Rechnungslegung und Wirtschaftsprüfung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de-DE" dirty="0"/>
              <a:t>Die Erfolgskonzeption externer Rechnungslegung</a:t>
            </a: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de-DE" dirty="0"/>
              <a:t>Eine Analyse bilanztheoretischer Zusammenhänge unter besonderer Berücksichtigung des ökonomischen Gewinns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0D593128-28A4-4225-8B1C-CDAE98458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0000" y="6172447"/>
            <a:ext cx="6912000" cy="360000"/>
          </a:xfrm>
        </p:spPr>
        <p:txBody>
          <a:bodyPr/>
          <a:lstStyle/>
          <a:p>
            <a:r>
              <a:rPr lang="de-DE" dirty="0"/>
              <a:t>17. Mai 2023</a:t>
            </a:r>
          </a:p>
        </p:txBody>
      </p:sp>
    </p:spTree>
    <p:extLst>
      <p:ext uri="{BB962C8B-B14F-4D97-AF65-F5344CB8AC3E}">
        <p14:creationId xmlns:p14="http://schemas.microsoft.com/office/powerpoint/2010/main" val="18324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17. Mai 2023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Peter </a:t>
            </a:r>
            <a:r>
              <a:rPr lang="de-DE" dirty="0" err="1"/>
              <a:t>Kajüter</a:t>
            </a:r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51743919-6F83-4519-940F-9F1A4F2C45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7162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Moritz Steffien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Lehrstuhl für BWL, insb. Internationale Unternehmensrechnung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de-DE" dirty="0"/>
              <a:t>Corporate Ownership and Sustainability</a:t>
            </a: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Mergers and Acquisitions and Responsible Institutional Investors</a:t>
            </a:r>
          </a:p>
        </p:txBody>
      </p:sp>
    </p:spTree>
    <p:extLst>
      <p:ext uri="{BB962C8B-B14F-4D97-AF65-F5344CB8AC3E}">
        <p14:creationId xmlns:p14="http://schemas.microsoft.com/office/powerpoint/2010/main" val="34614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17. Mai 2023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Dr.-Ing. Bernd Hellingrath</a:t>
            </a: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>
          <a:xfrm>
            <a:off x="1059939" y="4744093"/>
            <a:ext cx="3163853" cy="701032"/>
          </a:xfrm>
        </p:spPr>
        <p:txBody>
          <a:bodyPr/>
          <a:lstStyle/>
          <a:p>
            <a:r>
              <a:rPr lang="de-DE" dirty="0"/>
              <a:t>Raquel Gama Soares de Mello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Lehrstuhl für Wirtschaftsinformatik und Logistik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>
          <a:xfrm>
            <a:off x="4872038" y="1341438"/>
            <a:ext cx="6336529" cy="964238"/>
          </a:xfrm>
        </p:spPr>
        <p:txBody>
          <a:bodyPr/>
          <a:lstStyle/>
          <a:p>
            <a:r>
              <a:rPr lang="en-GB" dirty="0"/>
              <a:t>Towards Data Analytics-Driven Supply Chain Performance Measurement Systems</a:t>
            </a:r>
            <a:endParaRPr lang="en-US" dirty="0"/>
          </a:p>
        </p:txBody>
      </p:sp>
      <p:pic>
        <p:nvPicPr>
          <p:cNvPr id="10" name="Bildplatzhalter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8" r="-196" b="14244"/>
          <a:stretch/>
        </p:blipFill>
        <p:spPr>
          <a:xfrm>
            <a:off x="1347971" y="1341735"/>
            <a:ext cx="2520000" cy="3240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Vertikaler Textplatzhalter 7">
            <a:extLst>
              <a:ext uri="{FF2B5EF4-FFF2-40B4-BE49-F238E27FC236}">
                <a16:creationId xmlns:a16="http://schemas.microsoft.com/office/drawing/2014/main" id="{1A1C411B-1607-8F0D-F85A-F93C7E2534DC}"/>
              </a:ext>
            </a:extLst>
          </p:cNvPr>
          <p:cNvSpPr txBox="1">
            <a:spLocks/>
          </p:cNvSpPr>
          <p:nvPr/>
        </p:nvSpPr>
        <p:spPr>
          <a:xfrm>
            <a:off x="4872039" y="2493963"/>
            <a:ext cx="5976936" cy="12399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398" b="0" i="1" u="none" strike="noStrike" kern="1200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24000" indent="-144000" algn="l" defTabSz="914377" rtl="0" eaLnBrk="1" latinLnBrk="0" hangingPunct="1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20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04000" indent="-144000" algn="l" defTabSz="914377" rtl="0" eaLnBrk="1" latinLnBrk="0" hangingPunct="1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20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4000" indent="-144000" algn="l" defTabSz="914377" rtl="0" eaLnBrk="1" latinLnBrk="0" hangingPunct="1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20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864000" indent="-144000" algn="l" defTabSz="914377" rtl="0" eaLnBrk="1" latinLnBrk="0" hangingPunct="1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2000" b="1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864000" indent="-144000" algn="l" defTabSz="914377" rtl="0" eaLnBrk="1" latinLnBrk="0" hangingPunct="1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144000" algn="l" defTabSz="914377" rtl="0" eaLnBrk="1" latinLnBrk="0" hangingPunct="1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377" rtl="0" eaLnBrk="1" latinLnBrk="0" hangingPunct="1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144000" algn="l" defTabSz="914377" rtl="0" eaLnBrk="1" latinLnBrk="0" hangingPunct="1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Development of a conceptual framework and a supportive guideline for the adoption of Data Analytics in Supply Chain Performance Measurement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49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sv-SE" dirty="0"/>
              <a:t>Prof. Dr.-Ing. Bernd Hellingrath</a:t>
            </a:r>
            <a:endParaRPr lang="de-DE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Dennis Horstkemper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Lehrstuhl für Wirtschaftsinformatik und Logistik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en-US" dirty="0"/>
              <a:t>Complexity-based Selection and</a:t>
            </a:r>
          </a:p>
          <a:p>
            <a:r>
              <a:rPr lang="en-US" dirty="0"/>
              <a:t>Implementation of Heterarchical</a:t>
            </a:r>
          </a:p>
          <a:p>
            <a:r>
              <a:rPr lang="en-US" dirty="0"/>
              <a:t>Production Planning and Control</a:t>
            </a:r>
          </a:p>
          <a:p>
            <a:r>
              <a:rPr lang="en-US" dirty="0"/>
              <a:t>Architectures</a:t>
            </a:r>
          </a:p>
        </p:txBody>
      </p:sp>
      <p:pic>
        <p:nvPicPr>
          <p:cNvPr id="12" name="Picture Placeholder 11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823C44B0-643C-567B-0F9E-CDCE17A4DC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 b="7154"/>
          <a:stretch>
            <a:fillRect/>
          </a:stretch>
        </p:blipFill>
        <p:spPr/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4C65B43A-3858-40F7-AC91-33CC7C0B2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0000" y="6172447"/>
            <a:ext cx="6912000" cy="360000"/>
          </a:xfrm>
        </p:spPr>
        <p:txBody>
          <a:bodyPr/>
          <a:lstStyle/>
          <a:p>
            <a:r>
              <a:rPr lang="de-DE" dirty="0"/>
              <a:t>17. Mai 2023</a:t>
            </a:r>
          </a:p>
        </p:txBody>
      </p:sp>
    </p:spTree>
    <p:extLst>
      <p:ext uri="{BB962C8B-B14F-4D97-AF65-F5344CB8AC3E}">
        <p14:creationId xmlns:p14="http://schemas.microsoft.com/office/powerpoint/2010/main" val="5681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Peter Kajüter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8AB22833-321E-4363-83C9-FA9897E74B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 b="7162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Florian Kooke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Lehrstuhl für BWL, insb. Internationale Unternehmensrechnung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en-US" dirty="0"/>
              <a:t>Consequences of Corporate Social Responsibility for Investment Decisions</a:t>
            </a:r>
            <a:endParaRPr lang="de-DE" dirty="0"/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en-US" dirty="0"/>
              <a:t>Evidence from Mergers and Acquisitions, Corporate Climate Action, and Social Media Disclosures</a:t>
            </a:r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C6C10145-9B94-4A6C-99E3-91F2E9CB7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0000" y="6172447"/>
            <a:ext cx="6912000" cy="360000"/>
          </a:xfrm>
        </p:spPr>
        <p:txBody>
          <a:bodyPr/>
          <a:lstStyle/>
          <a:p>
            <a:r>
              <a:rPr lang="de-DE" dirty="0"/>
              <a:t>17. Mai 2023</a:t>
            </a:r>
          </a:p>
        </p:txBody>
      </p:sp>
    </p:spTree>
    <p:extLst>
      <p:ext uri="{BB962C8B-B14F-4D97-AF65-F5344CB8AC3E}">
        <p14:creationId xmlns:p14="http://schemas.microsoft.com/office/powerpoint/2010/main" val="27454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17. Mai 2023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Stefan Klein</a:t>
            </a: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>
          <a:xfrm>
            <a:off x="1347971" y="4744093"/>
            <a:ext cx="2520000" cy="701032"/>
          </a:xfrm>
        </p:spPr>
        <p:txBody>
          <a:bodyPr/>
          <a:lstStyle/>
          <a:p>
            <a:r>
              <a:rPr lang="de-DE" dirty="0"/>
              <a:t>Simon Lansmann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>
          <a:xfrm>
            <a:off x="4872038" y="4327552"/>
            <a:ext cx="5971991" cy="688650"/>
          </a:xfrm>
        </p:spPr>
        <p:txBody>
          <a:bodyPr/>
          <a:lstStyle/>
          <a:p>
            <a:r>
              <a:rPr lang="de-DE" dirty="0"/>
              <a:t>Lehrstuhl für Wirtschaftsinformatik und Interorganisationssysteme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>
          <a:xfrm>
            <a:off x="4872038" y="1341438"/>
            <a:ext cx="6552553" cy="964238"/>
          </a:xfrm>
        </p:spPr>
        <p:txBody>
          <a:bodyPr/>
          <a:lstStyle/>
          <a:p>
            <a:r>
              <a:rPr lang="en-US" dirty="0"/>
              <a:t>The Relevance of Individual Work for </a:t>
            </a:r>
            <a:br>
              <a:rPr lang="en-US" dirty="0"/>
            </a:br>
            <a:r>
              <a:rPr lang="en-US" dirty="0"/>
              <a:t>Team Collaboration in Digital Environments</a:t>
            </a:r>
          </a:p>
        </p:txBody>
      </p:sp>
      <p:pic>
        <p:nvPicPr>
          <p:cNvPr id="10" name="Bildplatzhalter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187" r="34253" b="43774"/>
          <a:stretch/>
        </p:blipFill>
        <p:spPr>
          <a:xfrm>
            <a:off x="1347971" y="1341735"/>
            <a:ext cx="2520000" cy="3240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ECE93A-3815-49D9-AA97-BA82C51127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t="-2664" r="17924" b="2664"/>
          <a:stretch/>
        </p:blipFill>
        <p:spPr>
          <a:xfrm>
            <a:off x="1347971" y="1242858"/>
            <a:ext cx="2520000" cy="33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David Bendig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EC61414-51A5-9B4B-EE43-76183416AF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r="17366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Kevin Lau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Centrum für Management, Institut für Entrepreneurship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de-DE" dirty="0"/>
              <a:t>Transitioning from Industry 4.0 to Industry 5.0</a:t>
            </a: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de-DE" dirty="0"/>
              <a:t>Towards Sustainable Manufacturing Industries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1D0C0340-CAAE-4994-A888-584807602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0000" y="6172447"/>
            <a:ext cx="6912000" cy="360000"/>
          </a:xfrm>
        </p:spPr>
        <p:txBody>
          <a:bodyPr/>
          <a:lstStyle/>
          <a:p>
            <a:r>
              <a:rPr lang="de-DE" dirty="0"/>
              <a:t>17. Mai 2023</a:t>
            </a:r>
          </a:p>
        </p:txBody>
      </p:sp>
    </p:spTree>
    <p:extLst>
      <p:ext uri="{BB962C8B-B14F-4D97-AF65-F5344CB8AC3E}">
        <p14:creationId xmlns:p14="http://schemas.microsoft.com/office/powerpoint/2010/main" val="12887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Gerhard Schewe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201D541-6178-5C37-27F1-72FA1BB989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11097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Julian Märtins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Lehrstuhl für BWL, insb. Organisation, Personal und Innovation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en-US" dirty="0"/>
              <a:t>Transparency Perceptions in the Context of Digitalization</a:t>
            </a:r>
            <a:endParaRPr lang="de-DE" dirty="0"/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en-US" dirty="0"/>
              <a:t>Empirical Contributions to Organizational and Information Systems Research</a:t>
            </a:r>
            <a:endParaRPr lang="de-DE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50E4953F-DF9E-4EDD-B166-455AA6DD9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0000" y="6172447"/>
            <a:ext cx="6912000" cy="360000"/>
          </a:xfrm>
        </p:spPr>
        <p:txBody>
          <a:bodyPr/>
          <a:lstStyle/>
          <a:p>
            <a:r>
              <a:rPr lang="de-DE" dirty="0"/>
              <a:t>17. Mai 2023</a:t>
            </a:r>
          </a:p>
        </p:txBody>
      </p:sp>
    </p:spTree>
    <p:extLst>
      <p:ext uri="{BB962C8B-B14F-4D97-AF65-F5344CB8AC3E}">
        <p14:creationId xmlns:p14="http://schemas.microsoft.com/office/powerpoint/2010/main" val="2543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17. Mai 2023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Christian Müller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r="7856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Diana </a:t>
            </a:r>
            <a:r>
              <a:rPr lang="de-DE" dirty="0" err="1"/>
              <a:t>Püplichhuysen</a:t>
            </a:r>
            <a:endParaRPr lang="de-DE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Centrum für Interdisziplinäre Wirtschaftsforschung, Institut für Ökonomische Bildung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en-US" dirty="0"/>
              <a:t>Entrepreneurs are not born but made</a:t>
            </a:r>
            <a:endParaRPr lang="de-DE" dirty="0"/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en-US" dirty="0"/>
              <a:t>Essays on the determinants of entrepreneurial intention and implications for a target-group-specific entrepreneurship education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0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17. Mai 2023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Stefan Klein</a:t>
            </a:r>
          </a:p>
        </p:txBody>
      </p:sp>
      <p:pic>
        <p:nvPicPr>
          <p:cNvPr id="10" name="Bildplatzhalter 9" descr="Ein Bild, das Person, Menschliches Gesicht, Wand, Kleidung enthält.&#10;&#10;Automatisch generierte Beschreibung">
            <a:extLst>
              <a:ext uri="{FF2B5EF4-FFF2-40B4-BE49-F238E27FC236}">
                <a16:creationId xmlns:a16="http://schemas.microsoft.com/office/drawing/2014/main" id="{BD464AAD-8013-22C0-1681-C29EE5B056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5" t="3003" r="40509" b="33344"/>
          <a:stretch/>
        </p:blipFill>
        <p:spPr>
          <a:xfrm>
            <a:off x="1347971" y="1341735"/>
            <a:ext cx="2520000" cy="3240000"/>
          </a:xfrm>
        </p:spPr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Christian Remfert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Lehrstuhl für Wirtschaftsinformatik und Interorganisationssysteme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de-DE" dirty="0"/>
              <a:t>Das IT-Service-Konzept</a:t>
            </a: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de-DE" dirty="0"/>
              <a:t>Rekonstruktion, Validierung und Implikationen für die IT-Organisation im Digitalzeitalter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WU Münster PowerPoint Master">
  <a:themeElements>
    <a:clrScheme name="Benutzerdefiniert 15">
      <a:dk1>
        <a:srgbClr val="00305E"/>
      </a:dk1>
      <a:lt1>
        <a:srgbClr val="B1C800"/>
      </a:lt1>
      <a:dk2>
        <a:srgbClr val="FFFFFF"/>
      </a:dk2>
      <a:lt2>
        <a:srgbClr val="00305E"/>
      </a:lt2>
      <a:accent1>
        <a:srgbClr val="00305E"/>
      </a:accent1>
      <a:accent2>
        <a:srgbClr val="B1C800"/>
      </a:accent2>
      <a:accent3>
        <a:srgbClr val="3E3E3B"/>
      </a:accent3>
      <a:accent4>
        <a:srgbClr val="009DD1"/>
      </a:accent4>
      <a:accent5>
        <a:srgbClr val="AF0078"/>
      </a:accent5>
      <a:accent6>
        <a:srgbClr val="008E96"/>
      </a:accent6>
      <a:hlink>
        <a:srgbClr val="00305E"/>
      </a:hlink>
      <a:folHlink>
        <a:srgbClr val="AF0078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3_Meta_02.potx" id="{B9859411-B98A-49C5-BE95-0E4DE7DA6D73}" vid="{3473861A-F81F-488E-A9ED-01D00BCF691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PPT_WWU_Var3_Meta_02</Template>
  <TotalTime>0</TotalTime>
  <Words>382</Words>
  <Application>Microsoft Office PowerPoint</Application>
  <PresentationFormat>Breitbild</PresentationFormat>
  <Paragraphs>66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Meta Offc Pro</vt:lpstr>
      <vt:lpstr>WWU Münster PowerPoint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Bach, Friedrich</dc:creator>
  <cp:lastModifiedBy>Steffien, Moritz</cp:lastModifiedBy>
  <cp:revision>109</cp:revision>
  <dcterms:created xsi:type="dcterms:W3CDTF">2017-09-13T12:03:20Z</dcterms:created>
  <dcterms:modified xsi:type="dcterms:W3CDTF">2023-05-16T15:07:53Z</dcterms:modified>
</cp:coreProperties>
</file>