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0" r:id="rId2"/>
    <p:sldId id="262" r:id="rId3"/>
    <p:sldId id="257" r:id="rId4"/>
    <p:sldId id="258" r:id="rId5"/>
    <p:sldId id="261" r:id="rId6"/>
    <p:sldId id="256" r:id="rId7"/>
    <p:sldId id="269" r:id="rId8"/>
  </p:sldIdLst>
  <p:sldSz cx="12192000" cy="6858000"/>
  <p:notesSz cx="6858000" cy="9144000"/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AB9"/>
    <a:srgbClr val="9ABCD1"/>
    <a:srgbClr val="3278A1"/>
    <a:srgbClr val="4D89AE"/>
    <a:srgbClr val="99D6EB"/>
    <a:srgbClr val="4CBADF"/>
    <a:srgbClr val="31B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3883" autoAdjust="0"/>
  </p:normalViewPr>
  <p:slideViewPr>
    <p:cSldViewPr snapToObjects="1">
      <p:cViewPr varScale="1">
        <p:scale>
          <a:sx n="107" d="100"/>
          <a:sy n="107" d="100"/>
        </p:scale>
        <p:origin x="810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EDDC4-A7BF-4A62-85FF-17C95660EF76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551E-9F22-4B6E-924D-4DC3CE7286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59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0" y="1962150"/>
            <a:ext cx="8544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 userDrawn="1"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4800006" y="-731525"/>
            <a:ext cx="6913633" cy="3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624000" y="-468000"/>
            <a:ext cx="13440000" cy="7776000"/>
            <a:chOff x="-468000" y="-468000"/>
            <a:chExt cx="10080000" cy="7776000"/>
          </a:xfrm>
        </p:grpSpPr>
        <p:sp>
          <p:nvSpPr>
            <p:cNvPr id="34" name="Hilfslinien"/>
            <p:cNvSpPr txBox="1"/>
            <p:nvPr userDrawn="1"/>
          </p:nvSpPr>
          <p:spPr>
            <a:xfrm rot="10800000" flipH="1" flipV="1">
              <a:off x="360000" y="-468000"/>
              <a:ext cx="8425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6" name="Linie"/>
            <p:cNvCxnSpPr/>
            <p:nvPr userDrawn="1"/>
          </p:nvCxnSpPr>
          <p:spPr>
            <a:xfrm>
              <a:off x="9252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 userDrawn="1"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 userDrawn="1"/>
          </p:nvCxnSpPr>
          <p:spPr>
            <a:xfrm>
              <a:off x="-468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/>
            <p:cNvCxnSpPr/>
            <p:nvPr userDrawn="1"/>
          </p:nvCxnSpPr>
          <p:spPr>
            <a:xfrm>
              <a:off x="-468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 userDrawn="1"/>
          </p:nvCxnSpPr>
          <p:spPr>
            <a:xfrm>
              <a:off x="9252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Türmchen"/>
          <p:cNvGrpSpPr>
            <a:grpSpLocks noChangeAspect="1"/>
          </p:cNvGrpSpPr>
          <p:nvPr userDrawn="1"/>
        </p:nvGrpSpPr>
        <p:grpSpPr bwMode="auto">
          <a:xfrm>
            <a:off x="8683625" y="1060557"/>
            <a:ext cx="3508375" cy="4606925"/>
            <a:chOff x="3550" y="652"/>
            <a:chExt cx="2210" cy="2902"/>
          </a:xfrm>
        </p:grpSpPr>
        <p:sp>
          <p:nvSpPr>
            <p:cNvPr id="43" name="Glocken"/>
            <p:cNvSpPr>
              <a:spLocks noEditPoints="1"/>
            </p:cNvSpPr>
            <p:nvPr userDrawn="1"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47" name="Glocken innen"/>
            <p:cNvSpPr>
              <a:spLocks noEditPoints="1"/>
            </p:cNvSpPr>
            <p:nvPr userDrawn="1"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48" name="Türmchen"/>
            <p:cNvSpPr>
              <a:spLocks noEditPoints="1"/>
            </p:cNvSpPr>
            <p:nvPr userDrawn="1"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49" name="Linien"/>
            <p:cNvSpPr>
              <a:spLocks noEditPoints="1"/>
            </p:cNvSpPr>
            <p:nvPr userDrawn="1"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  <p:sp>
        <p:nvSpPr>
          <p:cNvPr id="50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4986" cy="78120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 dirty="0"/>
          </a:p>
        </p:txBody>
      </p:sp>
      <p:pic>
        <p:nvPicPr>
          <p:cNvPr id="51" name="Grafik 5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68" y="5940000"/>
            <a:ext cx="2222089" cy="720000"/>
          </a:xfrm>
          <a:prstGeom prst="rect">
            <a:avLst/>
          </a:prstGeom>
        </p:spPr>
      </p:pic>
      <p:pic>
        <p:nvPicPr>
          <p:cNvPr id="52" name="Grafik 5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168" y="5940000"/>
            <a:ext cx="777295" cy="720000"/>
          </a:xfrm>
          <a:prstGeom prst="rect">
            <a:avLst/>
          </a:prstGeom>
        </p:spPr>
      </p:pic>
      <p:pic>
        <p:nvPicPr>
          <p:cNvPr id="53" name="Grafik 5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5940000"/>
            <a:ext cx="513471" cy="720000"/>
          </a:xfrm>
          <a:prstGeom prst="rect">
            <a:avLst/>
          </a:prstGeom>
        </p:spPr>
      </p:pic>
      <p:pic>
        <p:nvPicPr>
          <p:cNvPr id="54" name="Grafik 5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325204"/>
            <a:ext cx="2703600" cy="2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extLst mod="1"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040" userDrawn="1">
          <p15:clr>
            <a:srgbClr val="FBAE40"/>
          </p15:clr>
        </p15:guide>
        <p15:guide id="3" pos="301" userDrawn="1">
          <p15:clr>
            <a:srgbClr val="FBAE40"/>
          </p15:clr>
        </p15:guide>
        <p15:guide id="4" pos="737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0" y="1962075"/>
            <a:ext cx="5984500" cy="443198"/>
          </a:xfrm>
          <a:solidFill>
            <a:schemeClr val="tx1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 i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DE" dirty="0"/>
              <a:t>Titel der Präsentation erste Zeile</a:t>
            </a:r>
          </a:p>
        </p:txBody>
      </p:sp>
      <p:sp>
        <p:nvSpPr>
          <p:cNvPr id="10" name="Logo"/>
          <p:cNvSpPr>
            <a:spLocks noChangeAspect="1" noEditPoints="1"/>
          </p:cNvSpPr>
          <p:nvPr userDrawn="1"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 dirty="0"/>
          </a:p>
        </p:txBody>
      </p:sp>
      <p:sp>
        <p:nvSpPr>
          <p:cNvPr id="12" name="Linie"/>
          <p:cNvSpPr/>
          <p:nvPr userDrawn="1"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4800005" y="-720000"/>
            <a:ext cx="6913633" cy="360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6"/>
          </p:nvPr>
        </p:nvSpPr>
        <p:spPr>
          <a:xfrm>
            <a:off x="10752000" y="7020000"/>
            <a:ext cx="960000" cy="360000"/>
          </a:xfrm>
        </p:spPr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26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478371" y="2484439"/>
            <a:ext cx="4666575" cy="443198"/>
          </a:xfrm>
          <a:solidFill>
            <a:schemeClr val="tx1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 hier</a:t>
            </a:r>
          </a:p>
        </p:txBody>
      </p:sp>
      <p:grpSp>
        <p:nvGrpSpPr>
          <p:cNvPr id="42" name="Regieanweisungen"/>
          <p:cNvGrpSpPr/>
          <p:nvPr userDrawn="1"/>
        </p:nvGrpSpPr>
        <p:grpSpPr>
          <a:xfrm>
            <a:off x="-2544000" y="-468000"/>
            <a:ext cx="15360000" cy="7776000"/>
            <a:chOff x="-1908000" y="-468000"/>
            <a:chExt cx="11520000" cy="7776000"/>
          </a:xfrm>
        </p:grpSpPr>
        <p:sp>
          <p:nvSpPr>
            <p:cNvPr id="43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44" name="Hilfslinien"/>
            <p:cNvSpPr txBox="1"/>
            <p:nvPr userDrawn="1"/>
          </p:nvSpPr>
          <p:spPr>
            <a:xfrm rot="10800000" flipH="1" flipV="1">
              <a:off x="360000" y="-468000"/>
              <a:ext cx="8425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45" name="Linie"/>
            <p:cNvCxnSpPr/>
            <p:nvPr userDrawn="1"/>
          </p:nvCxnSpPr>
          <p:spPr>
            <a:xfrm>
              <a:off x="9252000" y="35928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 userDrawn="1"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nie"/>
            <p:cNvCxnSpPr/>
            <p:nvPr userDrawn="1"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nie"/>
            <p:cNvCxnSpPr/>
            <p:nvPr userDrawn="1"/>
          </p:nvCxnSpPr>
          <p:spPr>
            <a:xfrm>
              <a:off x="-468000" y="35928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54" name="Linie"/>
            <p:cNvCxnSpPr/>
            <p:nvPr userDrawn="1"/>
          </p:nvCxnSpPr>
          <p:spPr>
            <a:xfrm>
              <a:off x="-468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Linie"/>
            <p:cNvCxnSpPr/>
            <p:nvPr userDrawn="1"/>
          </p:nvCxnSpPr>
          <p:spPr>
            <a:xfrm>
              <a:off x="9252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Linie"/>
            <p:cNvCxnSpPr/>
            <p:nvPr userDrawn="1"/>
          </p:nvCxnSpPr>
          <p:spPr>
            <a:xfrm>
              <a:off x="-468000" y="2484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Linie"/>
            <p:cNvCxnSpPr/>
            <p:nvPr userDrawn="1"/>
          </p:nvCxnSpPr>
          <p:spPr>
            <a:xfrm>
              <a:off x="9252000" y="2484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Linie"/>
          <p:cNvSpPr/>
          <p:nvPr userDrawn="1"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33" name="Türmchen"/>
          <p:cNvGrpSpPr>
            <a:grpSpLocks noChangeAspect="1"/>
          </p:cNvGrpSpPr>
          <p:nvPr userDrawn="1"/>
        </p:nvGrpSpPr>
        <p:grpSpPr bwMode="auto">
          <a:xfrm>
            <a:off x="8683625" y="1060557"/>
            <a:ext cx="3508375" cy="4606925"/>
            <a:chOff x="3550" y="652"/>
            <a:chExt cx="2210" cy="2902"/>
          </a:xfrm>
        </p:grpSpPr>
        <p:sp>
          <p:nvSpPr>
            <p:cNvPr id="34" name="Glocken"/>
            <p:cNvSpPr>
              <a:spLocks noEditPoints="1"/>
            </p:cNvSpPr>
            <p:nvPr userDrawn="1"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35" name="Glocken innen"/>
            <p:cNvSpPr>
              <a:spLocks noEditPoints="1"/>
            </p:cNvSpPr>
            <p:nvPr userDrawn="1"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36" name="Türmchen"/>
            <p:cNvSpPr>
              <a:spLocks noEditPoints="1"/>
            </p:cNvSpPr>
            <p:nvPr userDrawn="1"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37" name="Linien"/>
            <p:cNvSpPr>
              <a:spLocks noEditPoints="1"/>
            </p:cNvSpPr>
            <p:nvPr userDrawn="1"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  <p:sp>
        <p:nvSpPr>
          <p:cNvPr id="38" name="Logo"/>
          <p:cNvSpPr>
            <a:spLocks noChangeAspect="1" noEditPoints="1"/>
          </p:cNvSpPr>
          <p:nvPr userDrawn="1"/>
        </p:nvSpPr>
        <p:spPr bwMode="auto">
          <a:xfrm>
            <a:off x="360000" y="304199"/>
            <a:ext cx="2704986" cy="78120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 dirty="0"/>
          </a:p>
        </p:txBody>
      </p:sp>
      <p:pic>
        <p:nvPicPr>
          <p:cNvPr id="39" name="Grafik 3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68" y="5940000"/>
            <a:ext cx="2222089" cy="720000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168" y="5940000"/>
            <a:ext cx="777295" cy="720000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5940000"/>
            <a:ext cx="513471" cy="720000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325204"/>
            <a:ext cx="2703600" cy="2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0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extLst mod="1"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262" userDrawn="1">
          <p15:clr>
            <a:srgbClr val="FBAE40"/>
          </p15:clr>
        </p15:guide>
        <p15:guide id="3" pos="301" userDrawn="1">
          <p15:clr>
            <a:srgbClr val="FBAE40"/>
          </p15:clr>
        </p15:guide>
        <p15:guide id="4" pos="7379" userDrawn="1">
          <p15:clr>
            <a:srgbClr val="FBAE40"/>
          </p15:clr>
        </p15:guide>
        <p15:guide id="5" orient="horz" pos="156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v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16. November 2022</a:t>
            </a:r>
          </a:p>
        </p:txBody>
      </p:sp>
      <p:sp>
        <p:nvSpPr>
          <p:cNvPr id="5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872039" y="5021577"/>
            <a:ext cx="5976936" cy="422737"/>
          </a:xfrm>
        </p:spPr>
        <p:txBody>
          <a:bodyPr vert="horz" anchor="b"/>
          <a:lstStyle>
            <a:lvl1pPr marL="0" marR="0" indent="0" algn="l" defTabSz="913385" rtl="0" eaLnBrk="1" fontAlgn="auto" latinLnBrk="0" hangingPunct="1">
              <a:lnSpc>
                <a:spcPct val="112000"/>
              </a:lnSpc>
              <a:spcBef>
                <a:spcPts val="5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98" baseline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Doktormutter oder -vater </a:t>
            </a:r>
            <a:r>
              <a:rPr lang="en-US" noProof="0" dirty="0"/>
              <a:t>Doctorate supervisor</a:t>
            </a:r>
          </a:p>
        </p:txBody>
      </p:sp>
      <p:sp>
        <p:nvSpPr>
          <p:cNvPr id="6" name="Bildplatzhalter 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347971" y="1341735"/>
            <a:ext cx="2520000" cy="3240000"/>
          </a:xfrm>
          <a:solidFill>
            <a:schemeClr val="accent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199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Platzhalter für ein Foto im Format: 7:9 (Passfoto-Format)</a:t>
            </a:r>
            <a:br>
              <a:rPr lang="de-DE" dirty="0"/>
            </a:br>
            <a:r>
              <a:rPr lang="en-US" noProof="0" dirty="0"/>
              <a:t>Placeholder for a photo with ratio: 7:9 (format of passport photos)</a:t>
            </a: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endParaRPr lang="en-US" noProof="0" dirty="0"/>
          </a:p>
        </p:txBody>
      </p:sp>
      <p:sp>
        <p:nvSpPr>
          <p:cNvPr id="7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1347971" y="4744093"/>
            <a:ext cx="2520000" cy="701032"/>
          </a:xfrm>
        </p:spPr>
        <p:txBody>
          <a:bodyPr vert="horz" anchor="ctr"/>
          <a:lstStyle>
            <a:lvl1pPr marL="0" indent="0" algn="ctr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998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9pPr>
          </a:lstStyle>
          <a:p>
            <a:pPr lvl="0"/>
            <a:r>
              <a:rPr lang="de-DE" dirty="0"/>
              <a:t>Vor- und Nachname </a:t>
            </a:r>
            <a:r>
              <a:rPr lang="en-US" noProof="0" dirty="0"/>
              <a:t>First and last name</a:t>
            </a:r>
          </a:p>
        </p:txBody>
      </p:sp>
      <p:sp>
        <p:nvSpPr>
          <p:cNvPr id="8" name="Vertikaler Textplatzhalter 2"/>
          <p:cNvSpPr>
            <a:spLocks noGrp="1"/>
          </p:cNvSpPr>
          <p:nvPr>
            <p:ph type="body" orient="vert" idx="18" hasCustomPrompt="1"/>
          </p:nvPr>
        </p:nvSpPr>
        <p:spPr>
          <a:xfrm>
            <a:off x="4872039" y="4327552"/>
            <a:ext cx="5976936" cy="688650"/>
          </a:xfrm>
        </p:spPr>
        <p:txBody>
          <a:bodyPr vert="horz" anchor="b">
            <a:noAutofit/>
          </a:bodyPr>
          <a:lstStyle>
            <a:lvl1pPr marL="0" marR="0" indent="0" algn="l" defTabSz="913385" rtl="0" eaLnBrk="1" fontAlgn="auto" latinLnBrk="0" hangingPunct="1">
              <a:lnSpc>
                <a:spcPct val="112000"/>
              </a:lnSpc>
              <a:spcBef>
                <a:spcPts val="5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998" baseline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 dirty="0"/>
              <a:t>Institut, Lehrstuhl </a:t>
            </a:r>
            <a:r>
              <a:rPr lang="en-US" dirty="0"/>
              <a:t>Center, Research group</a:t>
            </a:r>
          </a:p>
        </p:txBody>
      </p:sp>
      <p:sp>
        <p:nvSpPr>
          <p:cNvPr id="9" name="Vertikaler Textplatzhalter 2"/>
          <p:cNvSpPr>
            <a:spLocks noGrp="1"/>
          </p:cNvSpPr>
          <p:nvPr>
            <p:ph type="body" orient="vert" idx="19" hasCustomPrompt="1"/>
          </p:nvPr>
        </p:nvSpPr>
        <p:spPr>
          <a:xfrm>
            <a:off x="4872039" y="1341438"/>
            <a:ext cx="5976490" cy="964238"/>
          </a:xfrm>
        </p:spPr>
        <p:txBody>
          <a:bodyPr vert="horz" anchor="t">
            <a:noAutofit/>
          </a:bodyPr>
          <a:lstStyle>
            <a:lvl1pPr marL="0" marR="0" indent="0" algn="l" defTabSz="913385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97" b="1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noProof="0" dirty="0"/>
              <a:t>Titel meiner Dissertation </a:t>
            </a:r>
            <a:r>
              <a:rPr lang="en-US" dirty="0"/>
              <a:t>Title of My Dissertation (Capitalized)</a:t>
            </a:r>
          </a:p>
        </p:txBody>
      </p:sp>
      <p:sp>
        <p:nvSpPr>
          <p:cNvPr id="10" name="Vertikaler Textplatzhalter 2"/>
          <p:cNvSpPr>
            <a:spLocks noGrp="1"/>
          </p:cNvSpPr>
          <p:nvPr>
            <p:ph type="body" orient="vert" idx="20" hasCustomPrompt="1"/>
          </p:nvPr>
        </p:nvSpPr>
        <p:spPr>
          <a:xfrm>
            <a:off x="4872039" y="2493963"/>
            <a:ext cx="5976936" cy="1239955"/>
          </a:xfrm>
        </p:spPr>
        <p:txBody>
          <a:bodyPr vert="horz" anchor="t">
            <a:noAutofit/>
          </a:bodyPr>
          <a:lstStyle>
            <a:lvl1pPr marL="0" marR="0" indent="0" algn="l" defTabSz="913385" rtl="0" eaLnBrk="1" fontAlgn="auto" latinLnBrk="0" hangingPunct="1">
              <a:lnSpc>
                <a:spcPct val="112000"/>
              </a:lnSpc>
              <a:spcBef>
                <a:spcPts val="5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398" b="0" i="1" baseline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Untertitel meiner Dissertation </a:t>
            </a:r>
            <a:r>
              <a:rPr lang="en-US" dirty="0"/>
              <a:t>Subtitle of My Dissertation (Capitalized)</a:t>
            </a:r>
            <a:endParaRPr lang="de-DE" dirty="0"/>
          </a:p>
        </p:txBody>
      </p:sp>
      <p:sp>
        <p:nvSpPr>
          <p:cNvPr id="11" name="Linie"/>
          <p:cNvSpPr/>
          <p:nvPr userDrawn="1"/>
        </p:nvSpPr>
        <p:spPr>
          <a:xfrm rot="5400000">
            <a:off x="2318005" y="3385284"/>
            <a:ext cx="4104000" cy="169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11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extLst mod="1">
    <p:ext uri="{DCECCB84-F9BA-43D5-87BE-67443E8EF086}">
      <p15:sldGuideLst xmlns:p15="http://schemas.microsoft.com/office/powerpoint/2012/main">
        <p15:guide id="1" pos="846" userDrawn="1">
          <p15:clr>
            <a:srgbClr val="FBAE40"/>
          </p15:clr>
        </p15:guide>
        <p15:guide id="2" pos="6834" userDrawn="1">
          <p15:clr>
            <a:srgbClr val="FBAE40"/>
          </p15:clr>
        </p15:guide>
        <p15:guide id="3" orient="horz" pos="845" userDrawn="1">
          <p15:clr>
            <a:srgbClr val="FBAE40"/>
          </p15:clr>
        </p15:guide>
        <p15:guide id="4" orient="horz" pos="3430" userDrawn="1">
          <p15:clr>
            <a:srgbClr val="FBAE40"/>
          </p15:clr>
        </p15:guide>
        <p15:guide id="5" pos="2434" userDrawn="1">
          <p15:clr>
            <a:srgbClr val="FBAE40"/>
          </p15:clr>
        </p15:guide>
        <p15:guide id="6" pos="306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 Promoven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80000" y="6172447"/>
            <a:ext cx="6912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 dirty="0"/>
              <a:t>16. November 2022</a:t>
            </a:r>
          </a:p>
        </p:txBody>
      </p:sp>
    </p:spTree>
    <p:extLst>
      <p:ext uri="{BB962C8B-B14F-4D97-AF65-F5344CB8AC3E}">
        <p14:creationId xmlns:p14="http://schemas.microsoft.com/office/powerpoint/2010/main" val="205016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extLst mod="1">
    <p:ext uri="{DCECCB84-F9BA-43D5-87BE-67443E8EF086}">
      <p15:sldGuideLst xmlns:p15="http://schemas.microsoft.com/office/powerpoint/2012/main">
        <p15:guide id="3" orient="horz" pos="845" userDrawn="1">
          <p15:clr>
            <a:srgbClr val="FBAE40"/>
          </p15:clr>
        </p15:guide>
        <p15:guide id="4" pos="211" userDrawn="1">
          <p15:clr>
            <a:srgbClr val="FBAE40"/>
          </p15:clr>
        </p15:guide>
        <p15:guide id="5" pos="746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4800005" y="-720000"/>
            <a:ext cx="6913633" cy="360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6"/>
          </p:nvPr>
        </p:nvSpPr>
        <p:spPr>
          <a:xfrm>
            <a:off x="10752000" y="7020000"/>
            <a:ext cx="960000" cy="360000"/>
          </a:xfrm>
        </p:spPr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sz="1400" dirty="0"/>
          </a:p>
        </p:txBody>
      </p:sp>
      <p:grpSp>
        <p:nvGrpSpPr>
          <p:cNvPr id="27" name="Regieanweisungen"/>
          <p:cNvGrpSpPr/>
          <p:nvPr userDrawn="1"/>
        </p:nvGrpSpPr>
        <p:grpSpPr>
          <a:xfrm>
            <a:off x="-2544000" y="-468000"/>
            <a:ext cx="15360000" cy="7776000"/>
            <a:chOff x="-1908000" y="-468000"/>
            <a:chExt cx="11520000" cy="7776000"/>
          </a:xfrm>
        </p:grpSpPr>
        <p:sp>
          <p:nvSpPr>
            <p:cNvPr id="28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29" name="Hilfslinien"/>
            <p:cNvSpPr txBox="1"/>
            <p:nvPr userDrawn="1"/>
          </p:nvSpPr>
          <p:spPr>
            <a:xfrm rot="10800000" flipH="1" flipV="1">
              <a:off x="360000" y="-468000"/>
              <a:ext cx="8425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0" name="Linie"/>
            <p:cNvCxnSpPr/>
            <p:nvPr userDrawn="1"/>
          </p:nvCxnSpPr>
          <p:spPr>
            <a:xfrm>
              <a:off x="9252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Linie"/>
            <p:cNvCxnSpPr/>
            <p:nvPr userDrawn="1"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/>
            <p:cNvCxnSpPr/>
            <p:nvPr userDrawn="1"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/>
            <p:cNvCxnSpPr/>
            <p:nvPr userDrawn="1"/>
          </p:nvCxnSpPr>
          <p:spPr>
            <a:xfrm>
              <a:off x="-468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53" name="Linie"/>
            <p:cNvCxnSpPr/>
            <p:nvPr userDrawn="1"/>
          </p:nvCxnSpPr>
          <p:spPr>
            <a:xfrm>
              <a:off x="-468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nie"/>
            <p:cNvCxnSpPr/>
            <p:nvPr userDrawn="1"/>
          </p:nvCxnSpPr>
          <p:spPr>
            <a:xfrm>
              <a:off x="9252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902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extLst mod="1">
    <p:ext uri="{DCECCB84-F9BA-43D5-87BE-67443E8EF086}">
      <p15:sldGuideLst xmlns:p15="http://schemas.microsoft.com/office/powerpoint/2012/main">
        <p15:guide id="1" orient="horz" pos="1236" userDrawn="1">
          <p15:clr>
            <a:srgbClr val="FBAE40"/>
          </p15:clr>
        </p15:guide>
        <p15:guide id="2" orient="horz" pos="2040" userDrawn="1">
          <p15:clr>
            <a:srgbClr val="FBAE40"/>
          </p15:clr>
        </p15:guide>
        <p15:guide id="3" pos="301" userDrawn="1">
          <p15:clr>
            <a:srgbClr val="FBAE40"/>
          </p15:clr>
        </p15:guide>
        <p15:guide id="4" pos="737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78369" y="2322513"/>
            <a:ext cx="11233635" cy="3421062"/>
          </a:xfrm>
        </p:spPr>
        <p:txBody>
          <a:bodyPr vert="horz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3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10753633" y="6153821"/>
            <a:ext cx="960000" cy="360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80000" y="6172447"/>
            <a:ext cx="6912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 dirty="0"/>
              <a:t>16. November 2022</a:t>
            </a:r>
          </a:p>
        </p:txBody>
      </p:sp>
    </p:spTree>
    <p:extLst>
      <p:ext uri="{BB962C8B-B14F-4D97-AF65-F5344CB8AC3E}">
        <p14:creationId xmlns:p14="http://schemas.microsoft.com/office/powerpoint/2010/main" val="312673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extLst mod="1">
    <p:ext uri="{DCECCB84-F9BA-43D5-87BE-67443E8EF086}">
      <p15:sldGuideLst xmlns:p15="http://schemas.microsoft.com/office/powerpoint/2012/main">
        <p15:guide id="1" orient="horz" pos="3618" userDrawn="1">
          <p15:clr>
            <a:srgbClr val="FBAE40"/>
          </p15:clr>
        </p15:guide>
        <p15:guide id="2" orient="horz" pos="851" userDrawn="1">
          <p15:clr>
            <a:srgbClr val="FBAE40"/>
          </p15:clr>
        </p15:guide>
        <p15:guide id="3" orient="horz" pos="1463" userDrawn="1">
          <p15:clr>
            <a:srgbClr val="FBAE40"/>
          </p15:clr>
        </p15:guide>
        <p15:guide id="4" pos="301" userDrawn="1">
          <p15:clr>
            <a:srgbClr val="FBAE40"/>
          </p15:clr>
        </p15:guide>
        <p15:guide id="5" pos="737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8365" y="1350962"/>
            <a:ext cx="5376000" cy="1080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78367" y="2827338"/>
            <a:ext cx="5376000" cy="2916236"/>
          </a:xfrm>
        </p:spPr>
        <p:txBody>
          <a:bodyPr vert="horz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11184565" y="6172448"/>
            <a:ext cx="527435" cy="3600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6313153" y="1512000"/>
            <a:ext cx="5400480" cy="3028680"/>
          </a:xfrm>
          <a:solidFill>
            <a:schemeClr val="accent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6313153" y="4680007"/>
            <a:ext cx="5400680" cy="1063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80000" y="6172447"/>
            <a:ext cx="6912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 dirty="0"/>
              <a:t>16. November 2022</a:t>
            </a:r>
          </a:p>
        </p:txBody>
      </p:sp>
    </p:spTree>
    <p:extLst>
      <p:ext uri="{BB962C8B-B14F-4D97-AF65-F5344CB8AC3E}">
        <p14:creationId xmlns:p14="http://schemas.microsoft.com/office/powerpoint/2010/main" val="383131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extLst mod="1">
    <p:ext uri="{DCECCB84-F9BA-43D5-87BE-67443E8EF086}">
      <p15:sldGuideLst xmlns:p15="http://schemas.microsoft.com/office/powerpoint/2012/main">
        <p15:guide id="1" orient="horz" pos="3618" userDrawn="1">
          <p15:clr>
            <a:srgbClr val="FBAE40"/>
          </p15:clr>
        </p15:guide>
        <p15:guide id="2" orient="horz" pos="851" userDrawn="1">
          <p15:clr>
            <a:srgbClr val="FBAE40"/>
          </p15:clr>
        </p15:guide>
        <p15:guide id="3" orient="horz" pos="1781" userDrawn="1">
          <p15:clr>
            <a:srgbClr val="FBAE40"/>
          </p15:clr>
        </p15:guide>
        <p15:guide id="4" pos="301" userDrawn="1">
          <p15:clr>
            <a:srgbClr val="FBAE40"/>
          </p15:clr>
        </p15:guide>
        <p15:guide id="5" pos="737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Regieanweisungen"/>
          <p:cNvGrpSpPr/>
          <p:nvPr userDrawn="1"/>
        </p:nvGrpSpPr>
        <p:grpSpPr>
          <a:xfrm>
            <a:off x="-624000" y="-541066"/>
            <a:ext cx="13440000" cy="7849067"/>
            <a:chOff x="-468000" y="-541066"/>
            <a:chExt cx="10080000" cy="7849067"/>
          </a:xfrm>
        </p:grpSpPr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450000" y="-541066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Folie in Ursprungsform bringen über Menu: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360000" y="-468000"/>
              <a:ext cx="8425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395999" y="6948001"/>
              <a:ext cx="8389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Einfügen &gt; Text &gt; Kopf- und Fußzeile</a:t>
              </a:r>
            </a:p>
          </p:txBody>
        </p:sp>
        <p:cxnSp>
          <p:nvCxnSpPr>
            <p:cNvPr id="17" name="Linie"/>
            <p:cNvCxnSpPr/>
            <p:nvPr userDrawn="1"/>
          </p:nvCxnSpPr>
          <p:spPr>
            <a:xfrm>
              <a:off x="925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nie"/>
            <p:cNvCxnSpPr/>
            <p:nvPr userDrawn="1"/>
          </p:nvCxnSpPr>
          <p:spPr>
            <a:xfrm>
              <a:off x="925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Linie"/>
            <p:cNvCxnSpPr/>
            <p:nvPr userDrawn="1"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Linie"/>
            <p:cNvCxnSpPr/>
            <p:nvPr userDrawn="1"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nie"/>
            <p:cNvCxnSpPr/>
            <p:nvPr userDrawn="1"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Linie"/>
            <p:cNvCxnSpPr/>
            <p:nvPr userDrawn="1"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/>
            <p:cNvCxnSpPr/>
            <p:nvPr userDrawn="1"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925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80005" y="1350969"/>
            <a:ext cx="11233633" cy="575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80005" y="2322513"/>
            <a:ext cx="11233633" cy="34210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80000" y="6172447"/>
            <a:ext cx="6912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r>
              <a:rPr lang="de-DE" dirty="0"/>
              <a:t>6. Juli 2022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10753633" y="6172448"/>
            <a:ext cx="96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sz="1400" dirty="0"/>
          </a:p>
        </p:txBody>
      </p:sp>
      <p:sp>
        <p:nvSpPr>
          <p:cNvPr id="34" name="Linie"/>
          <p:cNvSpPr/>
          <p:nvPr userDrawn="1"/>
        </p:nvSpPr>
        <p:spPr>
          <a:xfrm>
            <a:off x="0" y="6030720"/>
            <a:ext cx="12192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Logo"/>
          <p:cNvSpPr>
            <a:spLocks noChangeAspect="1" noEditPoints="1"/>
          </p:cNvSpPr>
          <p:nvPr userDrawn="1"/>
        </p:nvSpPr>
        <p:spPr bwMode="auto">
          <a:xfrm>
            <a:off x="360000" y="304200"/>
            <a:ext cx="1440000" cy="41580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Grafik 3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327" y="317127"/>
            <a:ext cx="1211039" cy="392400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52" y="317127"/>
            <a:ext cx="423626" cy="392400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317127"/>
            <a:ext cx="279842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9" r:id="rId3"/>
    <p:sldLayoutId id="2147483668" r:id="rId4"/>
    <p:sldLayoutId id="2147483664" r:id="rId5"/>
    <p:sldLayoutId id="2147483660" r:id="rId6"/>
    <p:sldLayoutId id="2147483661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hf hdr="0" dt="0"/>
  <p:txStyles>
    <p:title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3200" b="1" i="0" kern="1200" baseline="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377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Arial" panose="020B0604020202020204" pitchFamily="34" charset="0"/>
        <a:buNone/>
        <a:defRPr lang="de-DE" sz="2000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24000" indent="-144000" algn="l" defTabSz="914377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04000" indent="-144000" algn="l" defTabSz="914377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684000" indent="-144000" algn="l" defTabSz="914377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64000" indent="-144000" algn="l" defTabSz="914377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864000" indent="-144000" algn="l" defTabSz="914377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144000" algn="l" defTabSz="914377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144000" algn="l" defTabSz="914377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144000" algn="l" defTabSz="914377" rtl="0" eaLnBrk="1" latinLnBrk="0" hangingPunct="1">
        <a:lnSpc>
          <a:spcPct val="112000"/>
        </a:lnSpc>
        <a:spcBef>
          <a:spcPts val="1300"/>
        </a:spcBef>
        <a:spcAft>
          <a:spcPts val="0"/>
        </a:spcAft>
        <a:buFont typeface="Meta Offc Pro" panose="020B0504030101020102" pitchFamily="34" charset="0"/>
        <a:buChar char="-"/>
        <a:defRPr sz="2000" b="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16. November 2022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de-DE" dirty="0"/>
              <a:t>Prof. Dr. Nicole </a:t>
            </a:r>
            <a:r>
              <a:rPr lang="de-DE" dirty="0" err="1"/>
              <a:t>Branger</a:t>
            </a:r>
            <a:endParaRPr lang="de-DE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AEF9A0C-585B-213D-A23B-1444E7379F6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5" r="24065"/>
          <a:stretch>
            <a:fillRect/>
          </a:stretch>
        </p:blipFill>
        <p:spPr/>
      </p:pic>
      <p:sp>
        <p:nvSpPr>
          <p:cNvPr id="5" name="Vertikaler Textplatzhalter 4"/>
          <p:cNvSpPr>
            <a:spLocks noGrp="1"/>
          </p:cNvSpPr>
          <p:nvPr>
            <p:ph type="body" orient="vert" idx="14"/>
          </p:nvPr>
        </p:nvSpPr>
        <p:spPr/>
        <p:txBody>
          <a:bodyPr/>
          <a:lstStyle/>
          <a:p>
            <a:r>
              <a:rPr lang="de-DE" dirty="0"/>
              <a:t>Heiner Beckmeyer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8"/>
          </p:nvPr>
        </p:nvSpPr>
        <p:spPr/>
        <p:txBody>
          <a:bodyPr/>
          <a:lstStyle/>
          <a:p>
            <a:r>
              <a:rPr lang="de-DE" dirty="0"/>
              <a:t>Finance Center Münster, Lehrstuhl für Derivate und Financial Engineering</a:t>
            </a:r>
          </a:p>
        </p:txBody>
      </p:sp>
      <p:sp>
        <p:nvSpPr>
          <p:cNvPr id="7" name="Vertikaler Textplatzhalter 6"/>
          <p:cNvSpPr>
            <a:spLocks noGrp="1"/>
          </p:cNvSpPr>
          <p:nvPr>
            <p:ph type="body" orient="vert" idx="19"/>
          </p:nvPr>
        </p:nvSpPr>
        <p:spPr/>
        <p:txBody>
          <a:bodyPr/>
          <a:lstStyle/>
          <a:p>
            <a:r>
              <a:rPr lang="de-DE" dirty="0" err="1"/>
              <a:t>Machine</a:t>
            </a:r>
            <a:r>
              <a:rPr lang="de-DE" dirty="0"/>
              <a:t> Learning and </a:t>
            </a:r>
            <a:r>
              <a:rPr lang="de-DE" dirty="0" err="1"/>
              <a:t>Nonlinearities</a:t>
            </a:r>
            <a:r>
              <a:rPr lang="de-DE" dirty="0"/>
              <a:t> in Asset Pricing</a:t>
            </a:r>
          </a:p>
        </p:txBody>
      </p:sp>
    </p:spTree>
    <p:extLst>
      <p:ext uri="{BB962C8B-B14F-4D97-AF65-F5344CB8AC3E}">
        <p14:creationId xmlns:p14="http://schemas.microsoft.com/office/powerpoint/2010/main" val="156045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16. November 2022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de-DE" dirty="0"/>
              <a:t>Prof. Dr. Gernot Sieg</a:t>
            </a:r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4"/>
          </p:nvPr>
        </p:nvSpPr>
        <p:spPr/>
        <p:txBody>
          <a:bodyPr/>
          <a:lstStyle/>
          <a:p>
            <a:r>
              <a:rPr lang="de-DE" dirty="0"/>
              <a:t>Christina Brand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8"/>
          </p:nvPr>
        </p:nvSpPr>
        <p:spPr/>
        <p:txBody>
          <a:bodyPr/>
          <a:lstStyle/>
          <a:p>
            <a:r>
              <a:rPr lang="de-DE" dirty="0"/>
              <a:t>Münster Center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Policy</a:t>
            </a:r>
            <a:r>
              <a:rPr lang="de-DE" dirty="0"/>
              <a:t>,</a:t>
            </a:r>
          </a:p>
          <a:p>
            <a:r>
              <a:rPr lang="de-DE" dirty="0"/>
              <a:t>Institut für Verkehrswissenschaft</a:t>
            </a:r>
          </a:p>
        </p:txBody>
      </p:sp>
      <p:sp>
        <p:nvSpPr>
          <p:cNvPr id="7" name="Vertikaler Textplatzhalter 6"/>
          <p:cNvSpPr>
            <a:spLocks noGrp="1"/>
          </p:cNvSpPr>
          <p:nvPr>
            <p:ph type="body" orient="vert" idx="19"/>
          </p:nvPr>
        </p:nvSpPr>
        <p:spPr/>
        <p:txBody>
          <a:bodyPr/>
          <a:lstStyle/>
          <a:p>
            <a:r>
              <a:rPr lang="de-DE" dirty="0"/>
              <a:t>An </a:t>
            </a:r>
            <a:r>
              <a:rPr lang="de-DE" dirty="0" err="1"/>
              <a:t>Economic</a:t>
            </a:r>
            <a:r>
              <a:rPr lang="de-DE" dirty="0"/>
              <a:t> Analysis on </a:t>
            </a:r>
          </a:p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Keep </a:t>
            </a:r>
            <a:r>
              <a:rPr lang="de-DE" dirty="0" err="1"/>
              <a:t>Environmentally</a:t>
            </a:r>
            <a:r>
              <a:rPr lang="de-DE" dirty="0"/>
              <a:t> </a:t>
            </a:r>
            <a:r>
              <a:rPr lang="de-DE" dirty="0" err="1"/>
              <a:t>Friendly</a:t>
            </a:r>
            <a:r>
              <a:rPr lang="de-DE" dirty="0"/>
              <a:t> Transport Rolling</a:t>
            </a:r>
          </a:p>
        </p:txBody>
      </p:sp>
      <p:pic>
        <p:nvPicPr>
          <p:cNvPr id="24" name="Bildplatzhalter 23">
            <a:extLst>
              <a:ext uri="{FF2B5EF4-FFF2-40B4-BE49-F238E27FC236}">
                <a16:creationId xmlns:a16="http://schemas.microsoft.com/office/drawing/2014/main" id="{B4645C24-3DCC-434C-BD8F-BC333632AA4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0" b="7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089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16. November 2022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de-DE" dirty="0"/>
              <a:t>Prof. Dr. David Bendig</a:t>
            </a:r>
          </a:p>
        </p:txBody>
      </p:sp>
      <p:pic>
        <p:nvPicPr>
          <p:cNvPr id="10" name="Picture Placeholder 9" descr="A person folding his arms&#10;&#10;Description automatically generated with medium confidence">
            <a:extLst>
              <a:ext uri="{FF2B5EF4-FFF2-40B4-BE49-F238E27FC236}">
                <a16:creationId xmlns:a16="http://schemas.microsoft.com/office/drawing/2014/main" id="{95F09DC8-0CC2-2E16-8297-8237F455C1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" b="1803"/>
          <a:stretch>
            <a:fillRect/>
          </a:stretch>
        </p:blipFill>
        <p:spPr/>
      </p:pic>
      <p:sp>
        <p:nvSpPr>
          <p:cNvPr id="5" name="Vertikaler Textplatzhalter 4"/>
          <p:cNvSpPr>
            <a:spLocks noGrp="1"/>
          </p:cNvSpPr>
          <p:nvPr>
            <p:ph type="body" orient="vert" idx="14"/>
          </p:nvPr>
        </p:nvSpPr>
        <p:spPr/>
        <p:txBody>
          <a:bodyPr/>
          <a:lstStyle/>
          <a:p>
            <a:r>
              <a:rPr lang="de-DE" dirty="0"/>
              <a:t>Fabian Ernst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8"/>
          </p:nvPr>
        </p:nvSpPr>
        <p:spPr/>
        <p:txBody>
          <a:bodyPr/>
          <a:lstStyle/>
          <a:p>
            <a:r>
              <a:rPr lang="de-DE" dirty="0"/>
              <a:t>Institut für Entrepreneurship</a:t>
            </a:r>
          </a:p>
        </p:txBody>
      </p:sp>
      <p:sp>
        <p:nvSpPr>
          <p:cNvPr id="7" name="Vertikaler Textplatzhalter 6"/>
          <p:cNvSpPr>
            <a:spLocks noGrp="1"/>
          </p:cNvSpPr>
          <p:nvPr>
            <p:ph type="body" orient="vert" idx="19"/>
          </p:nvPr>
        </p:nvSpPr>
        <p:spPr/>
        <p:txBody>
          <a:bodyPr/>
          <a:lstStyle/>
          <a:p>
            <a:r>
              <a:rPr lang="de-DE" dirty="0"/>
              <a:t>„In </a:t>
            </a:r>
            <a:r>
              <a:rPr lang="de-DE" dirty="0" err="1"/>
              <a:t>God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Trust“</a:t>
            </a:r>
          </a:p>
        </p:txBody>
      </p:sp>
      <p:sp>
        <p:nvSpPr>
          <p:cNvPr id="8" name="Vertikaler Textplatzhalter 7"/>
          <p:cNvSpPr>
            <a:spLocks noGrp="1"/>
          </p:cNvSpPr>
          <p:nvPr>
            <p:ph type="body" orient="vert" idx="20"/>
          </p:nvPr>
        </p:nvSpPr>
        <p:spPr/>
        <p:txBody>
          <a:bodyPr/>
          <a:lstStyle/>
          <a:p>
            <a:r>
              <a:rPr lang="en-US" dirty="0"/>
              <a:t>Organizational Antecedents and Strategic Implications of Religious Executives in the United States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808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16. November 2022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de-DE" dirty="0"/>
              <a:t>Prof. Dr. Manfred Krafft</a:t>
            </a: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F48FA941-2A3B-449A-BE5F-CBD21AEE92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5" r="24065"/>
          <a:stretch>
            <a:fillRect/>
          </a:stretch>
        </p:blipFill>
        <p:spPr>
          <a:xfrm>
            <a:off x="1347971" y="1341735"/>
            <a:ext cx="2520000" cy="3240000"/>
          </a:xfrm>
        </p:spPr>
      </p:pic>
      <p:sp>
        <p:nvSpPr>
          <p:cNvPr id="5" name="Vertikaler Textplatzhalter 4"/>
          <p:cNvSpPr>
            <a:spLocks noGrp="1"/>
          </p:cNvSpPr>
          <p:nvPr>
            <p:ph type="body" orient="vert" idx="14"/>
          </p:nvPr>
        </p:nvSpPr>
        <p:spPr/>
        <p:txBody>
          <a:bodyPr/>
          <a:lstStyle/>
          <a:p>
            <a:r>
              <a:rPr lang="de-DE" dirty="0"/>
              <a:t>Michael Gerke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8"/>
          </p:nvPr>
        </p:nvSpPr>
        <p:spPr/>
        <p:txBody>
          <a:bodyPr/>
          <a:lstStyle/>
          <a:p>
            <a:r>
              <a:rPr lang="de-DE" dirty="0"/>
              <a:t>Marketing Center Münster</a:t>
            </a:r>
          </a:p>
          <a:p>
            <a:r>
              <a:rPr lang="de-DE" dirty="0"/>
              <a:t>Institut für Marketing</a:t>
            </a:r>
          </a:p>
        </p:txBody>
      </p:sp>
      <p:sp>
        <p:nvSpPr>
          <p:cNvPr id="7" name="Vertikaler Textplatzhalter 6"/>
          <p:cNvSpPr>
            <a:spLocks noGrp="1"/>
          </p:cNvSpPr>
          <p:nvPr>
            <p:ph type="body" orient="vert" idx="19"/>
          </p:nvPr>
        </p:nvSpPr>
        <p:spPr/>
        <p:txBody>
          <a:bodyPr/>
          <a:lstStyle/>
          <a:p>
            <a:r>
              <a:rPr lang="en-US" dirty="0"/>
              <a:t>Investigations of Salespeople Behavior and Performance </a:t>
            </a:r>
            <a:endParaRPr lang="de-DE" dirty="0"/>
          </a:p>
        </p:txBody>
      </p:sp>
      <p:sp>
        <p:nvSpPr>
          <p:cNvPr id="8" name="Vertikaler Textplatzhalter 7"/>
          <p:cNvSpPr>
            <a:spLocks noGrp="1"/>
          </p:cNvSpPr>
          <p:nvPr>
            <p:ph type="body" orient="vert" idx="20"/>
          </p:nvPr>
        </p:nvSpPr>
        <p:spPr/>
        <p:txBody>
          <a:bodyPr/>
          <a:lstStyle/>
          <a:p>
            <a:r>
              <a:rPr lang="en-US" dirty="0"/>
              <a:t>Essays Focusing on the Human Side of Sales and Selling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06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16. November 2022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de-DE" dirty="0"/>
              <a:t>Prof. Dr. Hans-Jürgen Kirsch</a:t>
            </a:r>
          </a:p>
        </p:txBody>
      </p:sp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3C57F9E0-37B8-435E-B0B5-09292352D2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6" r="11766"/>
          <a:stretch>
            <a:fillRect/>
          </a:stretch>
        </p:blipFill>
        <p:spPr/>
      </p:pic>
      <p:sp>
        <p:nvSpPr>
          <p:cNvPr id="5" name="Vertikaler Textplatzhalter 4"/>
          <p:cNvSpPr>
            <a:spLocks noGrp="1"/>
          </p:cNvSpPr>
          <p:nvPr>
            <p:ph type="body" orient="vert" idx="14"/>
          </p:nvPr>
        </p:nvSpPr>
        <p:spPr/>
        <p:txBody>
          <a:bodyPr/>
          <a:lstStyle/>
          <a:p>
            <a:r>
              <a:rPr lang="de-DE" dirty="0"/>
              <a:t>Jonas Höfer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8"/>
          </p:nvPr>
        </p:nvSpPr>
        <p:spPr/>
        <p:txBody>
          <a:bodyPr/>
          <a:lstStyle/>
          <a:p>
            <a:r>
              <a:rPr lang="de-DE" dirty="0"/>
              <a:t>Institut für Rechnungslegung und Wirtschaftsprüfung</a:t>
            </a:r>
          </a:p>
        </p:txBody>
      </p:sp>
      <p:sp>
        <p:nvSpPr>
          <p:cNvPr id="7" name="Vertikaler Textplatzhalter 6"/>
          <p:cNvSpPr>
            <a:spLocks noGrp="1"/>
          </p:cNvSpPr>
          <p:nvPr>
            <p:ph type="body" orient="vert" idx="19"/>
          </p:nvPr>
        </p:nvSpPr>
        <p:spPr>
          <a:xfrm>
            <a:off x="4872038" y="1341438"/>
            <a:ext cx="6912000" cy="964238"/>
          </a:xfrm>
        </p:spPr>
        <p:txBody>
          <a:bodyPr/>
          <a:lstStyle/>
          <a:p>
            <a:r>
              <a:rPr lang="de-DE" dirty="0"/>
              <a:t>Emissionsrechte des Europäischen </a:t>
            </a:r>
            <a:br>
              <a:rPr lang="de-DE" dirty="0"/>
            </a:br>
            <a:r>
              <a:rPr lang="de-DE" dirty="0"/>
              <a:t>Emissionshandelssystems im IFRS-Abschluss</a:t>
            </a:r>
          </a:p>
        </p:txBody>
      </p:sp>
      <p:sp>
        <p:nvSpPr>
          <p:cNvPr id="8" name="Vertikaler Textplatzhalter 7"/>
          <p:cNvSpPr>
            <a:spLocks noGrp="1"/>
          </p:cNvSpPr>
          <p:nvPr>
            <p:ph type="body" orient="vert" idx="20"/>
          </p:nvPr>
        </p:nvSpPr>
        <p:spPr/>
        <p:txBody>
          <a:bodyPr/>
          <a:lstStyle/>
          <a:p>
            <a:r>
              <a:rPr lang="de-DE" dirty="0"/>
              <a:t>Eine kritische Analyse aus der Perspektive eines Anlagenbetreibers</a:t>
            </a:r>
          </a:p>
        </p:txBody>
      </p:sp>
    </p:spTree>
    <p:extLst>
      <p:ext uri="{BB962C8B-B14F-4D97-AF65-F5344CB8AC3E}">
        <p14:creationId xmlns:p14="http://schemas.microsoft.com/office/powerpoint/2010/main" val="349550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16. November 2022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de-DE" dirty="0"/>
              <a:t>Prof. Dr. David Bendig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" b="7158"/>
          <a:stretch>
            <a:fillRect/>
          </a:stretch>
        </p:blipFill>
        <p:spPr/>
      </p:pic>
      <p:sp>
        <p:nvSpPr>
          <p:cNvPr id="5" name="Vertikaler Textplatzhalter 4"/>
          <p:cNvSpPr>
            <a:spLocks noGrp="1"/>
          </p:cNvSpPr>
          <p:nvPr>
            <p:ph type="body" orient="vert" idx="14"/>
          </p:nvPr>
        </p:nvSpPr>
        <p:spPr/>
        <p:txBody>
          <a:bodyPr/>
          <a:lstStyle/>
          <a:p>
            <a:r>
              <a:rPr lang="de-DE" dirty="0"/>
              <a:t>Michael Mazur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8"/>
          </p:nvPr>
        </p:nvSpPr>
        <p:spPr/>
        <p:txBody>
          <a:bodyPr/>
          <a:lstStyle/>
          <a:p>
            <a:r>
              <a:rPr lang="de-DE" dirty="0"/>
              <a:t>Institut für Entrepreneurship </a:t>
            </a:r>
          </a:p>
        </p:txBody>
      </p:sp>
      <p:sp>
        <p:nvSpPr>
          <p:cNvPr id="7" name="Vertikaler Textplatzhalter 6"/>
          <p:cNvSpPr>
            <a:spLocks noGrp="1"/>
          </p:cNvSpPr>
          <p:nvPr>
            <p:ph type="body" orient="vert" idx="19"/>
          </p:nvPr>
        </p:nvSpPr>
        <p:spPr/>
        <p:txBody>
          <a:bodyPr/>
          <a:lstStyle/>
          <a:p>
            <a:r>
              <a:rPr lang="de-DE" dirty="0"/>
              <a:t>Institutions and Entrepreneurship</a:t>
            </a:r>
          </a:p>
        </p:txBody>
      </p:sp>
      <p:sp>
        <p:nvSpPr>
          <p:cNvPr id="8" name="Vertikaler Textplatzhalter 7"/>
          <p:cNvSpPr>
            <a:spLocks noGrp="1"/>
          </p:cNvSpPr>
          <p:nvPr>
            <p:ph type="body" orient="vert" idx="20"/>
          </p:nvPr>
        </p:nvSpPr>
        <p:spPr>
          <a:xfrm>
            <a:off x="4872039" y="2493963"/>
            <a:ext cx="5976936" cy="1239955"/>
          </a:xfrm>
        </p:spPr>
        <p:txBody>
          <a:bodyPr/>
          <a:lstStyle/>
          <a:p>
            <a:r>
              <a:rPr lang="de-DE" dirty="0"/>
              <a:t>The Influence of Institutions and Socio-Cognitive Traits on Entrepreneurship Activities Across Nations</a:t>
            </a:r>
          </a:p>
        </p:txBody>
      </p:sp>
    </p:spTree>
    <p:extLst>
      <p:ext uri="{BB962C8B-B14F-4D97-AF65-F5344CB8AC3E}">
        <p14:creationId xmlns:p14="http://schemas.microsoft.com/office/powerpoint/2010/main" val="183240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16. November 2022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de-DE" dirty="0"/>
              <a:t>Prof. Dr. Thomas Ehrmann</a:t>
            </a:r>
          </a:p>
        </p:txBody>
      </p:sp>
      <p:pic>
        <p:nvPicPr>
          <p:cNvPr id="13" name="Bildplatzhalter 1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7" b="7607"/>
          <a:stretch>
            <a:fillRect/>
          </a:stretch>
        </p:blipFill>
        <p:spPr/>
      </p:pic>
      <p:sp>
        <p:nvSpPr>
          <p:cNvPr id="5" name="Vertikaler Textplatzhalter 4"/>
          <p:cNvSpPr>
            <a:spLocks noGrp="1"/>
          </p:cNvSpPr>
          <p:nvPr>
            <p:ph type="body" orient="vert" idx="14"/>
          </p:nvPr>
        </p:nvSpPr>
        <p:spPr/>
        <p:txBody>
          <a:bodyPr/>
          <a:lstStyle/>
          <a:p>
            <a:r>
              <a:rPr lang="de-DE" dirty="0"/>
              <a:t>Philip </a:t>
            </a:r>
            <a:r>
              <a:rPr lang="de-DE" dirty="0" err="1"/>
              <a:t>Wollborn</a:t>
            </a:r>
            <a:endParaRPr lang="de-DE" dirty="0"/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8"/>
          </p:nvPr>
        </p:nvSpPr>
        <p:spPr/>
        <p:txBody>
          <a:bodyPr/>
          <a:lstStyle/>
          <a:p>
            <a:r>
              <a:rPr lang="de-DE" dirty="0"/>
              <a:t>Centrum für Management, Institut für Strategisches Management</a:t>
            </a:r>
          </a:p>
        </p:txBody>
      </p:sp>
      <p:sp>
        <p:nvSpPr>
          <p:cNvPr id="7" name="Vertikaler Textplatzhalter 6"/>
          <p:cNvSpPr>
            <a:spLocks noGrp="1"/>
          </p:cNvSpPr>
          <p:nvPr>
            <p:ph type="body" orient="vert" idx="19"/>
          </p:nvPr>
        </p:nvSpPr>
        <p:spPr/>
        <p:txBody>
          <a:bodyPr/>
          <a:lstStyle/>
          <a:p>
            <a:r>
              <a:rPr lang="en-US" dirty="0"/>
              <a:t>Content Creation in the Digital Economy</a:t>
            </a:r>
          </a:p>
        </p:txBody>
      </p:sp>
      <p:sp>
        <p:nvSpPr>
          <p:cNvPr id="8" name="Vertikaler Textplatzhalter 7"/>
          <p:cNvSpPr>
            <a:spLocks noGrp="1"/>
          </p:cNvSpPr>
          <p:nvPr>
            <p:ph type="body" orient="vert" idx="20"/>
          </p:nvPr>
        </p:nvSpPr>
        <p:spPr/>
        <p:txBody>
          <a:bodyPr/>
          <a:lstStyle/>
          <a:p>
            <a:r>
              <a:rPr lang="en-US" dirty="0"/>
              <a:t>Perspectives on User Behavior</a:t>
            </a:r>
          </a:p>
        </p:txBody>
      </p:sp>
    </p:spTree>
    <p:extLst>
      <p:ext uri="{BB962C8B-B14F-4D97-AF65-F5344CB8AC3E}">
        <p14:creationId xmlns:p14="http://schemas.microsoft.com/office/powerpoint/2010/main" val="367615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theme/theme1.xml><?xml version="1.0" encoding="utf-8"?>
<a:theme xmlns:a="http://schemas.openxmlformats.org/drawingml/2006/main" name="WWU Münster PowerPoint Master">
  <a:themeElements>
    <a:clrScheme name="Benutzerdefiniert 15">
      <a:dk1>
        <a:srgbClr val="00305E"/>
      </a:dk1>
      <a:lt1>
        <a:srgbClr val="B1C800"/>
      </a:lt1>
      <a:dk2>
        <a:srgbClr val="FFFFFF"/>
      </a:dk2>
      <a:lt2>
        <a:srgbClr val="00305E"/>
      </a:lt2>
      <a:accent1>
        <a:srgbClr val="00305E"/>
      </a:accent1>
      <a:accent2>
        <a:srgbClr val="B1C800"/>
      </a:accent2>
      <a:accent3>
        <a:srgbClr val="3E3E3B"/>
      </a:accent3>
      <a:accent4>
        <a:srgbClr val="009DD1"/>
      </a:accent4>
      <a:accent5>
        <a:srgbClr val="AF0078"/>
      </a:accent5>
      <a:accent6>
        <a:srgbClr val="008E96"/>
      </a:accent6>
      <a:hlink>
        <a:srgbClr val="00305E"/>
      </a:hlink>
      <a:folHlink>
        <a:srgbClr val="AF0078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WWU_Var3_Meta_02.potx" id="{B9859411-B98A-49C5-BE95-0E4DE7DA6D73}" vid="{3473861A-F81F-488E-A9ED-01D00BCF691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PPT_WWU_Var3_Meta_02</Template>
  <TotalTime>0</TotalTime>
  <Words>220</Words>
  <Application>Microsoft Office PowerPoint</Application>
  <PresentationFormat>Breitbild</PresentationFormat>
  <Paragraphs>43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Meta Offc Pro</vt:lpstr>
      <vt:lpstr>WWU Münster PowerPoint 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WWU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zweizeilige Titel der Präsentation</dc:title>
  <dc:creator>Bach, Friedrich</dc:creator>
  <cp:lastModifiedBy>Langenberg, Claudia</cp:lastModifiedBy>
  <cp:revision>107</cp:revision>
  <dcterms:created xsi:type="dcterms:W3CDTF">2017-09-13T12:03:20Z</dcterms:created>
  <dcterms:modified xsi:type="dcterms:W3CDTF">2022-11-14T13:15:38Z</dcterms:modified>
</cp:coreProperties>
</file>