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9" r:id="rId2"/>
    <p:sldId id="278" r:id="rId3"/>
    <p:sldId id="279" r:id="rId4"/>
    <p:sldId id="281" r:id="rId5"/>
    <p:sldId id="282" r:id="rId6"/>
    <p:sldId id="280" r:id="rId7"/>
    <p:sldId id="284" r:id="rId8"/>
    <p:sldId id="283" r:id="rId9"/>
    <p:sldId id="339" r:id="rId10"/>
    <p:sldId id="334" r:id="rId11"/>
    <p:sldId id="343" r:id="rId12"/>
    <p:sldId id="342" r:id="rId13"/>
    <p:sldId id="344" r:id="rId14"/>
    <p:sldId id="335" r:id="rId15"/>
    <p:sldId id="336" r:id="rId16"/>
    <p:sldId id="340" r:id="rId17"/>
    <p:sldId id="333" r:id="rId18"/>
    <p:sldId id="329" r:id="rId19"/>
  </p:sldIdLst>
  <p:sldSz cx="9144000" cy="6858000" type="screen4x3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1" userDrawn="1">
          <p15:clr>
            <a:srgbClr val="A4A3A4"/>
          </p15:clr>
        </p15:guide>
        <p15:guide id="2" orient="horz" pos="3618" userDrawn="1">
          <p15:clr>
            <a:srgbClr val="A4A3A4"/>
          </p15:clr>
        </p15:guide>
        <p15:guide id="3" pos="170" userDrawn="1">
          <p15:clr>
            <a:srgbClr val="A4A3A4"/>
          </p15:clr>
        </p15:guide>
        <p15:guide id="4" pos="5590" userDrawn="1">
          <p15:clr>
            <a:srgbClr val="A4A3A4"/>
          </p15:clr>
        </p15:guide>
        <p15:guide id="5" orient="horz" pos="14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H." initials="SH" lastIdx="1" clrIdx="0">
    <p:extLst>
      <p:ext uri="{19B8F6BF-5375-455C-9EA6-DF929625EA0E}">
        <p15:presenceInfo xmlns:p15="http://schemas.microsoft.com/office/powerpoint/2012/main" userId="154cba468dcaaeab" providerId="Windows Live"/>
      </p:ext>
    </p:extLst>
  </p:cmAuthor>
  <p:cmAuthor id="2" name="Marzec, Nicole" initials="MN" lastIdx="4" clrIdx="1">
    <p:extLst>
      <p:ext uri="{19B8F6BF-5375-455C-9EA6-DF929625EA0E}">
        <p15:presenceInfo xmlns:p15="http://schemas.microsoft.com/office/powerpoint/2012/main" userId="S-1-5-21-3563042444-3166535624-2248634661-754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E96"/>
    <a:srgbClr val="088E8C"/>
    <a:srgbClr val="99D6EB"/>
    <a:srgbClr val="4CBADF"/>
    <a:srgbClr val="31B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6699" autoAdjust="0"/>
  </p:normalViewPr>
  <p:slideViewPr>
    <p:cSldViewPr snapToObjects="1">
      <p:cViewPr varScale="1">
        <p:scale>
          <a:sx n="82" d="100"/>
          <a:sy n="82" d="100"/>
        </p:scale>
        <p:origin x="1637" y="-144"/>
      </p:cViewPr>
      <p:guideLst>
        <p:guide orient="horz" pos="851"/>
        <p:guide orient="horz" pos="3618"/>
        <p:guide pos="170"/>
        <p:guide pos="5590"/>
        <p:guide orient="horz" pos="14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EDDC4-A7BF-4A62-85FF-17C95660EF76}" type="datetimeFigureOut">
              <a:rPr lang="de-DE" smtClean="0"/>
              <a:t>30.06.2021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551E-9F22-4B6E-924D-4DC3CE728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59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48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7167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64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 1"/>
          <p:cNvSpPr>
            <a:spLocks noGrp="1"/>
          </p:cNvSpPr>
          <p:nvPr>
            <p:ph type="ctrTitle" hasCustomPrompt="1"/>
          </p:nvPr>
        </p:nvSpPr>
        <p:spPr>
          <a:xfrm>
            <a:off x="269719" y="1962150"/>
            <a:ext cx="4800999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2997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4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9719" y="3238501"/>
            <a:ext cx="4800999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grpSp>
        <p:nvGrpSpPr>
          <p:cNvPr id="91" name="Regieanweisungen"/>
          <p:cNvGrpSpPr/>
          <p:nvPr userDrawn="1"/>
        </p:nvGrpSpPr>
        <p:grpSpPr>
          <a:xfrm>
            <a:off x="-1429511" y="-468000"/>
            <a:ext cx="10923621" cy="7776000"/>
            <a:chOff x="-1908000" y="-468000"/>
            <a:chExt cx="14580000" cy="7776000"/>
          </a:xfrm>
        </p:grpSpPr>
        <p:sp>
          <p:nvSpPr>
            <p:cNvPr id="92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93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2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24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824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94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824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904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103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2697190" y="-720000"/>
            <a:ext cx="6176566" cy="3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991" y="7020000"/>
            <a:ext cx="6203538" cy="360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334318" y="7020000"/>
            <a:ext cx="539438" cy="36000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  <a:endParaRPr lang="de-DE" sz="1049" dirty="0"/>
          </a:p>
        </p:txBody>
      </p:sp>
      <p:grpSp>
        <p:nvGrpSpPr>
          <p:cNvPr id="30" name="Türmchen"/>
          <p:cNvGrpSpPr>
            <a:grpSpLocks noChangeAspect="1"/>
          </p:cNvGrpSpPr>
          <p:nvPr userDrawn="1"/>
        </p:nvGrpSpPr>
        <p:grpSpPr bwMode="auto">
          <a:xfrm>
            <a:off x="6515457" y="1350000"/>
            <a:ext cx="2628543" cy="4606925"/>
            <a:chOff x="3550" y="652"/>
            <a:chExt cx="2210" cy="2902"/>
          </a:xfrm>
        </p:grpSpPr>
        <p:sp>
          <p:nvSpPr>
            <p:cNvPr id="31" name="Glocken"/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CB0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49"/>
            </a:p>
          </p:txBody>
        </p:sp>
        <p:sp>
          <p:nvSpPr>
            <p:cNvPr id="33" name="Glocken innen"/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A5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49"/>
            </a:p>
          </p:txBody>
        </p:sp>
        <p:sp>
          <p:nvSpPr>
            <p:cNvPr id="34" name="Türmchen"/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49"/>
            </a:p>
          </p:txBody>
        </p:sp>
        <p:sp>
          <p:nvSpPr>
            <p:cNvPr id="36" name="Linien"/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49"/>
            </a:p>
          </p:txBody>
        </p:sp>
      </p:grp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170" userDrawn="1">
          <p15:clr>
            <a:srgbClr val="FBAE40"/>
          </p15:clr>
        </p15:guide>
        <p15:guide id="4" pos="559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 userDrawn="1"/>
        </p:nvSpPr>
        <p:spPr>
          <a:xfrm>
            <a:off x="0" y="0"/>
            <a:ext cx="9144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49"/>
          </a:p>
        </p:txBody>
      </p:sp>
      <p:sp>
        <p:nvSpPr>
          <p:cNvPr id="12" name="Linie"/>
          <p:cNvSpPr/>
          <p:nvPr userDrawn="1"/>
        </p:nvSpPr>
        <p:spPr>
          <a:xfrm>
            <a:off x="0" y="5642640"/>
            <a:ext cx="914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49"/>
          </a:p>
        </p:txBody>
      </p:sp>
      <p:grpSp>
        <p:nvGrpSpPr>
          <p:cNvPr id="29" name="Regieanweisungen"/>
          <p:cNvGrpSpPr/>
          <p:nvPr userDrawn="1"/>
        </p:nvGrpSpPr>
        <p:grpSpPr>
          <a:xfrm>
            <a:off x="-1429511" y="-468000"/>
            <a:ext cx="10923621" cy="7776000"/>
            <a:chOff x="-1908000" y="-468000"/>
            <a:chExt cx="14580000" cy="7776000"/>
          </a:xfrm>
        </p:grpSpPr>
        <p:sp>
          <p:nvSpPr>
            <p:cNvPr id="35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40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2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24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824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42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824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904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1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Datumsplatzhalter 3"/>
          <p:cNvSpPr>
            <a:spLocks noGrp="1"/>
          </p:cNvSpPr>
          <p:nvPr>
            <p:ph type="dt" sz="half" idx="14"/>
          </p:nvPr>
        </p:nvSpPr>
        <p:spPr>
          <a:xfrm>
            <a:off x="2697190" y="-720000"/>
            <a:ext cx="6176566" cy="3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6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718" y="7020000"/>
            <a:ext cx="6203538" cy="360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6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334318" y="7020000"/>
            <a:ext cx="539438" cy="36000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  <a:endParaRPr lang="de-DE" sz="1049" dirty="0"/>
          </a:p>
        </p:txBody>
      </p:sp>
      <p:sp>
        <p:nvSpPr>
          <p:cNvPr id="72" name="Titel 1"/>
          <p:cNvSpPr>
            <a:spLocks noGrp="1"/>
          </p:cNvSpPr>
          <p:nvPr>
            <p:ph type="ctrTitle" hasCustomPrompt="1"/>
          </p:nvPr>
        </p:nvSpPr>
        <p:spPr>
          <a:xfrm>
            <a:off x="269719" y="1962150"/>
            <a:ext cx="4800999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2997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7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9719" y="3238501"/>
            <a:ext cx="4800999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74" name="Logo"/>
          <p:cNvSpPr>
            <a:spLocks noChangeAspect="1" noEditPoints="1"/>
          </p:cNvSpPr>
          <p:nvPr userDrawn="1"/>
        </p:nvSpPr>
        <p:spPr bwMode="auto">
          <a:xfrm>
            <a:off x="269719" y="304199"/>
            <a:ext cx="2022893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68509" tIns="34254" rIns="68509" bIns="34254" numCol="1" anchor="t" anchorCtr="0" compatLnSpc="1">
            <a:prstTxWarp prst="textNoShape">
              <a:avLst/>
            </a:prstTxWarp>
          </a:bodyPr>
          <a:lstStyle/>
          <a:p>
            <a:endParaRPr lang="de-DE" sz="1349" dirty="0"/>
          </a:p>
        </p:txBody>
      </p:sp>
      <p:sp>
        <p:nvSpPr>
          <p:cNvPr id="75" name="wissen.leben"/>
          <p:cNvSpPr>
            <a:spLocks noEditPoints="1"/>
          </p:cNvSpPr>
          <p:nvPr userDrawn="1"/>
        </p:nvSpPr>
        <p:spPr bwMode="auto">
          <a:xfrm>
            <a:off x="268801" y="6323606"/>
            <a:ext cx="1011446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68509" tIns="34254" rIns="68509" bIns="34254" numCol="1" anchor="t" anchorCtr="0" compatLnSpc="1">
            <a:prstTxWarp prst="textNoShape">
              <a:avLst/>
            </a:prstTxWarp>
          </a:bodyPr>
          <a:lstStyle/>
          <a:p>
            <a:endParaRPr lang="de-DE" sz="1349"/>
          </a:p>
        </p:txBody>
      </p:sp>
      <p:sp>
        <p:nvSpPr>
          <p:cNvPr id="76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988885" y="6069200"/>
            <a:ext cx="3884871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4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31" name="Türmchen"/>
          <p:cNvGrpSpPr>
            <a:grpSpLocks noChangeAspect="1"/>
          </p:cNvGrpSpPr>
          <p:nvPr userDrawn="1"/>
        </p:nvGrpSpPr>
        <p:grpSpPr bwMode="auto">
          <a:xfrm>
            <a:off x="6515457" y="1035715"/>
            <a:ext cx="2628543" cy="4606925"/>
            <a:chOff x="3550" y="652"/>
            <a:chExt cx="2210" cy="2902"/>
          </a:xfrm>
        </p:grpSpPr>
        <p:sp>
          <p:nvSpPr>
            <p:cNvPr id="32" name="Glocken"/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D2D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49"/>
            </a:p>
          </p:txBody>
        </p:sp>
        <p:sp>
          <p:nvSpPr>
            <p:cNvPr id="33" name="Glocken innen"/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5BB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49"/>
            </a:p>
          </p:txBody>
        </p:sp>
        <p:sp>
          <p:nvSpPr>
            <p:cNvPr id="34" name="Türmchen"/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49"/>
            </a:p>
          </p:txBody>
        </p:sp>
        <p:sp>
          <p:nvSpPr>
            <p:cNvPr id="36" name="Linien"/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49"/>
            </a:p>
          </p:txBody>
        </p:sp>
      </p:grpSp>
    </p:spTree>
    <p:extLst>
      <p:ext uri="{BB962C8B-B14F-4D97-AF65-F5344CB8AC3E}">
        <p14:creationId xmlns:p14="http://schemas.microsoft.com/office/powerpoint/2010/main" val="3831521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170" userDrawn="1">
          <p15:clr>
            <a:srgbClr val="FBAE40"/>
          </p15:clr>
        </p15:guide>
        <p15:guide id="4" pos="559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Regieanweisungen"/>
          <p:cNvGrpSpPr/>
          <p:nvPr userDrawn="1"/>
        </p:nvGrpSpPr>
        <p:grpSpPr>
          <a:xfrm>
            <a:off x="-1429511" y="-468000"/>
            <a:ext cx="10923621" cy="7776000"/>
            <a:chOff x="-1908000" y="-468000"/>
            <a:chExt cx="14580000" cy="7776000"/>
          </a:xfrm>
        </p:grpSpPr>
        <p:sp>
          <p:nvSpPr>
            <p:cNvPr id="26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1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2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24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824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7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824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904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6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atumsplatzhalter 3"/>
          <p:cNvSpPr>
            <a:spLocks noGrp="1"/>
          </p:cNvSpPr>
          <p:nvPr>
            <p:ph type="dt" sz="half" idx="14"/>
          </p:nvPr>
        </p:nvSpPr>
        <p:spPr>
          <a:xfrm>
            <a:off x="2697190" y="-720000"/>
            <a:ext cx="6176566" cy="3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4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719" y="7020000"/>
            <a:ext cx="6203539" cy="360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334318" y="7020000"/>
            <a:ext cx="539438" cy="36000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  <a:endParaRPr lang="de-DE" sz="1049" dirty="0"/>
          </a:p>
        </p:txBody>
      </p:sp>
      <p:sp>
        <p:nvSpPr>
          <p:cNvPr id="58" name="Titel 1"/>
          <p:cNvSpPr>
            <a:spLocks noGrp="1"/>
          </p:cNvSpPr>
          <p:nvPr>
            <p:ph type="ctrTitle" hasCustomPrompt="1"/>
          </p:nvPr>
        </p:nvSpPr>
        <p:spPr>
          <a:xfrm>
            <a:off x="269719" y="1962150"/>
            <a:ext cx="4800999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2997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9719" y="3238501"/>
            <a:ext cx="4800999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 userDrawn="1"/>
        </p:nvSpPr>
        <p:spPr bwMode="auto">
          <a:xfrm>
            <a:off x="269719" y="304199"/>
            <a:ext cx="2022893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68509" tIns="34254" rIns="68509" bIns="34254" numCol="1" anchor="t" anchorCtr="0" compatLnSpc="1">
            <a:prstTxWarp prst="textNoShape">
              <a:avLst/>
            </a:prstTxWarp>
          </a:bodyPr>
          <a:lstStyle/>
          <a:p>
            <a:endParaRPr lang="de-DE" sz="1349" dirty="0"/>
          </a:p>
        </p:txBody>
      </p:sp>
      <p:sp>
        <p:nvSpPr>
          <p:cNvPr id="61" name="wissen.leben"/>
          <p:cNvSpPr>
            <a:spLocks noEditPoints="1"/>
          </p:cNvSpPr>
          <p:nvPr userDrawn="1"/>
        </p:nvSpPr>
        <p:spPr bwMode="auto">
          <a:xfrm>
            <a:off x="268801" y="6323606"/>
            <a:ext cx="1011446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68509" tIns="34254" rIns="68509" bIns="34254" numCol="1" anchor="t" anchorCtr="0" compatLnSpc="1">
            <a:prstTxWarp prst="textNoShape">
              <a:avLst/>
            </a:prstTxWarp>
          </a:bodyPr>
          <a:lstStyle/>
          <a:p>
            <a:endParaRPr lang="de-DE" sz="1349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3910722" y="6069200"/>
            <a:ext cx="2562535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4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7" name="Ecke">
            <a:extLst>
              <a:ext uri="{FF2B5EF4-FFF2-40B4-BE49-F238E27FC236}">
                <a16:creationId xmlns:a16="http://schemas.microsoft.com/office/drawing/2014/main" id="{22ABA745-0D91-400A-BEA6-392476D7AF1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609418" y="0"/>
            <a:ext cx="2534582" cy="6858000"/>
            <a:chOff x="1316" y="-660"/>
            <a:chExt cx="2131" cy="4320"/>
          </a:xfrm>
        </p:grpSpPr>
        <p:sp>
          <p:nvSpPr>
            <p:cNvPr id="28" name="Fläche">
              <a:extLst>
                <a:ext uri="{FF2B5EF4-FFF2-40B4-BE49-F238E27FC236}">
                  <a16:creationId xmlns:a16="http://schemas.microsoft.com/office/drawing/2014/main" id="{C98B188C-2C53-40F8-A2E2-DC4675FE67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349"/>
            </a:p>
          </p:txBody>
        </p:sp>
        <p:sp>
          <p:nvSpPr>
            <p:cNvPr id="29" name="FONT">
              <a:extLst>
                <a:ext uri="{FF2B5EF4-FFF2-40B4-BE49-F238E27FC236}">
                  <a16:creationId xmlns:a16="http://schemas.microsoft.com/office/drawing/2014/main" id="{623CC12C-4CE2-4125-BF00-CFCA401DA1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349"/>
            </a:p>
          </p:txBody>
        </p:sp>
      </p:grpSp>
    </p:spTree>
    <p:extLst>
      <p:ext uri="{BB962C8B-B14F-4D97-AF65-F5344CB8AC3E}">
        <p14:creationId xmlns:p14="http://schemas.microsoft.com/office/powerpoint/2010/main" val="2044219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170" userDrawn="1">
          <p15:clr>
            <a:srgbClr val="FBAE40"/>
          </p15:clr>
        </p15:guide>
        <p15:guide id="4" pos="559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lau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Regieanweisungen"/>
          <p:cNvGrpSpPr/>
          <p:nvPr userDrawn="1"/>
        </p:nvGrpSpPr>
        <p:grpSpPr>
          <a:xfrm>
            <a:off x="-1429511" y="-468000"/>
            <a:ext cx="10923621" cy="7776000"/>
            <a:chOff x="-1908000" y="-468000"/>
            <a:chExt cx="14580000" cy="7776000"/>
          </a:xfrm>
        </p:grpSpPr>
        <p:sp>
          <p:nvSpPr>
            <p:cNvPr id="26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1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2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24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824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7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824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904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6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atumsplatzhalter 3"/>
          <p:cNvSpPr>
            <a:spLocks noGrp="1"/>
          </p:cNvSpPr>
          <p:nvPr>
            <p:ph type="dt" sz="half" idx="14"/>
          </p:nvPr>
        </p:nvSpPr>
        <p:spPr>
          <a:xfrm>
            <a:off x="2697190" y="-720000"/>
            <a:ext cx="6176566" cy="3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4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719" y="7020000"/>
            <a:ext cx="6203743" cy="360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334318" y="7020000"/>
            <a:ext cx="539438" cy="36000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  <a:endParaRPr lang="de-DE" sz="1049" dirty="0"/>
          </a:p>
        </p:txBody>
      </p:sp>
      <p:sp>
        <p:nvSpPr>
          <p:cNvPr id="58" name="Titel 1"/>
          <p:cNvSpPr>
            <a:spLocks noGrp="1"/>
          </p:cNvSpPr>
          <p:nvPr>
            <p:ph type="ctrTitle" hasCustomPrompt="1"/>
          </p:nvPr>
        </p:nvSpPr>
        <p:spPr>
          <a:xfrm>
            <a:off x="269719" y="1962150"/>
            <a:ext cx="4800999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2997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9719" y="3238501"/>
            <a:ext cx="4800999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 userDrawn="1"/>
        </p:nvSpPr>
        <p:spPr bwMode="auto">
          <a:xfrm>
            <a:off x="269719" y="304199"/>
            <a:ext cx="2022893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68509" tIns="34254" rIns="68509" bIns="34254" numCol="1" anchor="t" anchorCtr="0" compatLnSpc="1">
            <a:prstTxWarp prst="textNoShape">
              <a:avLst/>
            </a:prstTxWarp>
          </a:bodyPr>
          <a:lstStyle/>
          <a:p>
            <a:endParaRPr lang="de-DE" sz="1349" dirty="0"/>
          </a:p>
        </p:txBody>
      </p:sp>
      <p:sp>
        <p:nvSpPr>
          <p:cNvPr id="61" name="wissen.leben"/>
          <p:cNvSpPr>
            <a:spLocks noEditPoints="1"/>
          </p:cNvSpPr>
          <p:nvPr userDrawn="1"/>
        </p:nvSpPr>
        <p:spPr bwMode="auto">
          <a:xfrm>
            <a:off x="268801" y="6323606"/>
            <a:ext cx="1011446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09" tIns="34254" rIns="68509" bIns="34254" numCol="1" anchor="t" anchorCtr="0" compatLnSpc="1">
            <a:prstTxWarp prst="textNoShape">
              <a:avLst/>
            </a:prstTxWarp>
          </a:bodyPr>
          <a:lstStyle/>
          <a:p>
            <a:endParaRPr lang="de-DE" sz="1349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3910927" y="6069200"/>
            <a:ext cx="2562535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49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049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049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049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049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049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049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049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04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7" name="Ecke">
            <a:extLst>
              <a:ext uri="{FF2B5EF4-FFF2-40B4-BE49-F238E27FC236}">
                <a16:creationId xmlns:a16="http://schemas.microsoft.com/office/drawing/2014/main" id="{D73216BB-FB10-4681-887F-80A66FE162D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609418" y="0"/>
            <a:ext cx="2534582" cy="6858000"/>
            <a:chOff x="1316" y="-660"/>
            <a:chExt cx="2131" cy="4320"/>
          </a:xfrm>
        </p:grpSpPr>
        <p:sp>
          <p:nvSpPr>
            <p:cNvPr id="28" name="Fläche">
              <a:extLst>
                <a:ext uri="{FF2B5EF4-FFF2-40B4-BE49-F238E27FC236}">
                  <a16:creationId xmlns:a16="http://schemas.microsoft.com/office/drawing/2014/main" id="{AA62FF4B-C8F3-4806-87CE-89223593B1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349"/>
            </a:p>
          </p:txBody>
        </p:sp>
        <p:sp>
          <p:nvSpPr>
            <p:cNvPr id="29" name="FONT">
              <a:extLst>
                <a:ext uri="{FF2B5EF4-FFF2-40B4-BE49-F238E27FC236}">
                  <a16:creationId xmlns:a16="http://schemas.microsoft.com/office/drawing/2014/main" id="{F1FA4564-42B9-47CA-85FB-F54CD95F3A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349"/>
            </a:p>
          </p:txBody>
        </p:sp>
      </p:grpSp>
    </p:spTree>
    <p:extLst>
      <p:ext uri="{BB962C8B-B14F-4D97-AF65-F5344CB8AC3E}">
        <p14:creationId xmlns:p14="http://schemas.microsoft.com/office/powerpoint/2010/main" val="3829022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170" userDrawn="1">
          <p15:clr>
            <a:srgbClr val="FBAE40"/>
          </p15:clr>
        </p15:guide>
        <p15:guide id="4" pos="559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82"/>
            <a:ext cx="9144000" cy="5654051"/>
          </a:xfrm>
          <a:prstGeom prst="rect">
            <a:avLst/>
          </a:prstGeom>
        </p:spPr>
      </p:pic>
      <p:sp>
        <p:nvSpPr>
          <p:cNvPr id="12" name="Linie"/>
          <p:cNvSpPr/>
          <p:nvPr userDrawn="1"/>
        </p:nvSpPr>
        <p:spPr>
          <a:xfrm>
            <a:off x="0" y="5642640"/>
            <a:ext cx="914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49"/>
          </a:p>
        </p:txBody>
      </p:sp>
      <p:grpSp>
        <p:nvGrpSpPr>
          <p:cNvPr id="27" name="Regieanweisungen"/>
          <p:cNvGrpSpPr/>
          <p:nvPr userDrawn="1"/>
        </p:nvGrpSpPr>
        <p:grpSpPr>
          <a:xfrm>
            <a:off x="-1429511" y="-468000"/>
            <a:ext cx="10923621" cy="7776000"/>
            <a:chOff x="-1908000" y="-468000"/>
            <a:chExt cx="14580000" cy="7776000"/>
          </a:xfrm>
        </p:grpSpPr>
        <p:sp>
          <p:nvSpPr>
            <p:cNvPr id="28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0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2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24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824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1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824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904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0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Datumsplatzhalter 3"/>
          <p:cNvSpPr>
            <a:spLocks noGrp="1"/>
          </p:cNvSpPr>
          <p:nvPr>
            <p:ph type="dt" sz="half" idx="14"/>
          </p:nvPr>
        </p:nvSpPr>
        <p:spPr>
          <a:xfrm>
            <a:off x="2697190" y="-720000"/>
            <a:ext cx="6176566" cy="3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52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718" y="7020000"/>
            <a:ext cx="6203538" cy="360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58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334318" y="7020000"/>
            <a:ext cx="539438" cy="36000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  <a:endParaRPr lang="de-DE" sz="1049" dirty="0"/>
          </a:p>
        </p:txBody>
      </p:sp>
      <p:sp>
        <p:nvSpPr>
          <p:cNvPr id="59" name="Titel 1"/>
          <p:cNvSpPr>
            <a:spLocks noGrp="1"/>
          </p:cNvSpPr>
          <p:nvPr>
            <p:ph type="ctrTitle" hasCustomPrompt="1"/>
          </p:nvPr>
        </p:nvSpPr>
        <p:spPr>
          <a:xfrm>
            <a:off x="269719" y="1962075"/>
            <a:ext cx="4929083" cy="332014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397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Titel der Präsentation erste Zeile</a:t>
            </a:r>
          </a:p>
        </p:txBody>
      </p:sp>
      <p:sp>
        <p:nvSpPr>
          <p:cNvPr id="6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9719" y="3590925"/>
            <a:ext cx="1510427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1" name="Logo"/>
          <p:cNvSpPr>
            <a:spLocks noChangeAspect="1" noEditPoints="1"/>
          </p:cNvSpPr>
          <p:nvPr userDrawn="1"/>
        </p:nvSpPr>
        <p:spPr bwMode="auto">
          <a:xfrm>
            <a:off x="269719" y="304199"/>
            <a:ext cx="2022893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68509" tIns="34254" rIns="68509" bIns="34254" numCol="1" anchor="t" anchorCtr="0" compatLnSpc="1">
            <a:prstTxWarp prst="textNoShape">
              <a:avLst/>
            </a:prstTxWarp>
          </a:bodyPr>
          <a:lstStyle/>
          <a:p>
            <a:endParaRPr lang="de-DE" sz="1349" dirty="0"/>
          </a:p>
        </p:txBody>
      </p:sp>
      <p:sp>
        <p:nvSpPr>
          <p:cNvPr id="62" name="wissen.leben"/>
          <p:cNvSpPr>
            <a:spLocks noEditPoints="1"/>
          </p:cNvSpPr>
          <p:nvPr userDrawn="1"/>
        </p:nvSpPr>
        <p:spPr bwMode="auto">
          <a:xfrm>
            <a:off x="268801" y="6323606"/>
            <a:ext cx="1011446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68509" tIns="34254" rIns="68509" bIns="34254" numCol="1" anchor="t" anchorCtr="0" compatLnSpc="1">
            <a:prstTxWarp prst="textNoShape">
              <a:avLst/>
            </a:prstTxWarp>
          </a:bodyPr>
          <a:lstStyle/>
          <a:p>
            <a:endParaRPr lang="de-DE" sz="1349"/>
          </a:p>
        </p:txBody>
      </p:sp>
      <p:sp>
        <p:nvSpPr>
          <p:cNvPr id="63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68802" y="2484439"/>
            <a:ext cx="3203419" cy="332014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2397" b="1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23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23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23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23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23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23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23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23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64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988885" y="6069200"/>
            <a:ext cx="3884871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4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</p:spTree>
    <p:extLst>
      <p:ext uri="{BB962C8B-B14F-4D97-AF65-F5344CB8AC3E}">
        <p14:creationId xmlns:p14="http://schemas.microsoft.com/office/powerpoint/2010/main" val="3156101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262" userDrawn="1">
          <p15:clr>
            <a:srgbClr val="FBAE40"/>
          </p15:clr>
        </p15:guide>
        <p15:guide id="3" pos="170" userDrawn="1">
          <p15:clr>
            <a:srgbClr val="FBAE40"/>
          </p15:clr>
        </p15:guide>
        <p15:guide id="4" pos="5590" userDrawn="1">
          <p15:clr>
            <a:srgbClr val="FBAE40"/>
          </p15:clr>
        </p15:guide>
        <p15:guide id="5" orient="horz" pos="156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sz="1049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69719" y="1350963"/>
            <a:ext cx="8604955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4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68801" y="2322513"/>
            <a:ext cx="8604955" cy="342106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3126738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 userDrawn="1">
          <p15:clr>
            <a:srgbClr val="FBAE40"/>
          </p15:clr>
        </p15:guide>
        <p15:guide id="2" orient="horz" pos="851" userDrawn="1">
          <p15:clr>
            <a:srgbClr val="FBAE40"/>
          </p15:clr>
        </p15:guide>
        <p15:guide id="3" orient="horz" pos="1463" userDrawn="1">
          <p15:clr>
            <a:srgbClr val="FBAE40"/>
          </p15:clr>
        </p15:guide>
        <p15:guide id="4" pos="170" userDrawn="1">
          <p15:clr>
            <a:srgbClr val="FBAE40"/>
          </p15:clr>
        </p15:guide>
        <p15:guide id="5" pos="559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sz="1049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69719" y="1350963"/>
            <a:ext cx="8604037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" hasCustomPrompt="1"/>
          </p:nvPr>
        </p:nvSpPr>
        <p:spPr>
          <a:xfrm>
            <a:off x="269719" y="2322513"/>
            <a:ext cx="8604037" cy="34210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 userDrawn="1">
          <p15:clr>
            <a:srgbClr val="FBAE40"/>
          </p15:clr>
        </p15:guide>
        <p15:guide id="2" orient="horz" pos="3618" userDrawn="1">
          <p15:clr>
            <a:srgbClr val="FBAE40"/>
          </p15:clr>
        </p15:guide>
        <p15:guide id="3" orient="horz" pos="851" userDrawn="1">
          <p15:clr>
            <a:srgbClr val="FBAE40"/>
          </p15:clr>
        </p15:guide>
        <p15:guide id="4" pos="170" userDrawn="1">
          <p15:clr>
            <a:srgbClr val="FBAE40"/>
          </p15:clr>
        </p15:guide>
        <p15:guide id="5" pos="559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sz="1049" dirty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268800" y="1350962"/>
            <a:ext cx="4308762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15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68801" y="2827338"/>
            <a:ext cx="4308762" cy="291623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5637128" y="1512000"/>
            <a:ext cx="3236629" cy="324000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899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7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5637128" y="4896001"/>
            <a:ext cx="3236629" cy="847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899" b="0" i="0">
                <a:latin typeface="+mn-lt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8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8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8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8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8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8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8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899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3831319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 userDrawn="1">
          <p15:clr>
            <a:srgbClr val="FBAE40"/>
          </p15:clr>
        </p15:guide>
        <p15:guide id="2" orient="horz" pos="851" userDrawn="1">
          <p15:clr>
            <a:srgbClr val="FBAE40"/>
          </p15:clr>
        </p15:guide>
        <p15:guide id="3" orient="horz" pos="1781" userDrawn="1">
          <p15:clr>
            <a:srgbClr val="FBAE40"/>
          </p15:clr>
        </p15:guide>
        <p15:guide id="4" pos="170" userDrawn="1">
          <p15:clr>
            <a:srgbClr val="FBAE40"/>
          </p15:clr>
        </p15:guide>
        <p15:guide id="5" pos="559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97190" y="388800"/>
            <a:ext cx="6176566" cy="3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sz="1049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269719" y="1350963"/>
            <a:ext cx="8604037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</p:spTree>
    <p:extLst>
      <p:ext uri="{BB962C8B-B14F-4D97-AF65-F5344CB8AC3E}">
        <p14:creationId xmlns:p14="http://schemas.microsoft.com/office/powerpoint/2010/main" val="212240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 userDrawn="1">
          <p15:clr>
            <a:srgbClr val="FBAE40"/>
          </p15:clr>
        </p15:guide>
        <p15:guide id="2" orient="horz" pos="3618" userDrawn="1">
          <p15:clr>
            <a:srgbClr val="FBAE40"/>
          </p15:clr>
        </p15:guide>
        <p15:guide id="3" orient="horz" pos="851" userDrawn="1">
          <p15:clr>
            <a:srgbClr val="FBAE40"/>
          </p15:clr>
        </p15:guide>
        <p15:guide id="4" pos="170" userDrawn="1">
          <p15:clr>
            <a:srgbClr val="FBAE40"/>
          </p15:clr>
        </p15:guide>
        <p15:guide id="5" pos="559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NUL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Regieanweisungen"/>
          <p:cNvGrpSpPr/>
          <p:nvPr userDrawn="1"/>
        </p:nvGrpSpPr>
        <p:grpSpPr>
          <a:xfrm>
            <a:off x="-1429511" y="-468000"/>
            <a:ext cx="11760263" cy="7776001"/>
            <a:chOff x="-1908000" y="-468000"/>
            <a:chExt cx="15696684" cy="7776001"/>
          </a:xfrm>
        </p:grpSpPr>
        <p:grpSp>
          <p:nvGrpSpPr>
            <p:cNvPr id="32" name="Listenebenen"/>
            <p:cNvGrpSpPr/>
            <p:nvPr userDrawn="1"/>
          </p:nvGrpSpPr>
          <p:grpSpPr>
            <a:xfrm>
              <a:off x="-1908000" y="2376000"/>
              <a:ext cx="1800000" cy="1476000"/>
              <a:chOff x="-1908000" y="1368000"/>
              <a:chExt cx="1800000" cy="1107000"/>
            </a:xfrm>
          </p:grpSpPr>
          <p:sp>
            <p:nvSpPr>
              <p:cNvPr id="53" name="Text // Listenebene erhöhen"/>
              <p:cNvSpPr txBox="1"/>
              <p:nvPr userDrawn="1"/>
            </p:nvSpPr>
            <p:spPr>
              <a:xfrm>
                <a:off x="-1656000" y="1989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49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674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49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674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54" name="Text // Listenebene verringern"/>
              <p:cNvSpPr txBox="1"/>
              <p:nvPr userDrawn="1"/>
            </p:nvSpPr>
            <p:spPr>
              <a:xfrm>
                <a:off x="-1656000" y="2286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49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674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49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674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55" name="Listenebenen"/>
              <p:cNvSpPr txBox="1"/>
              <p:nvPr userDrawn="1"/>
            </p:nvSpPr>
            <p:spPr>
              <a:xfrm rot="10800000" flipH="1" flipV="1">
                <a:off x="-1908000" y="1368000"/>
                <a:ext cx="1800000" cy="54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049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24" b="0" baseline="0" dirty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r" defTabSz="9049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24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824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824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56" name="Bild // Listenebene verringern"/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-684000" y="2286000"/>
                <a:ext cx="544320" cy="189000"/>
              </a:xfrm>
              <a:prstGeom prst="rect">
                <a:avLst/>
              </a:prstGeom>
            </p:spPr>
          </p:pic>
          <p:pic>
            <p:nvPicPr>
              <p:cNvPr id="57" name="Bild // Listenebene erhöhen"/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-684000" y="1989000"/>
                <a:ext cx="544320" cy="189000"/>
              </a:xfrm>
              <a:prstGeom prst="rect">
                <a:avLst/>
              </a:prstGeom>
            </p:spPr>
          </p:pic>
        </p:grpSp>
        <p:sp>
          <p:nvSpPr>
            <p:cNvPr id="33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5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2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24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824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36" name="Fußzeile"/>
            <p:cNvSpPr txBox="1"/>
            <p:nvPr userDrawn="1"/>
          </p:nvSpPr>
          <p:spPr>
            <a:xfrm rot="10800000" flipH="1" flipV="1">
              <a:off x="395999" y="6948001"/>
              <a:ext cx="8389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32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cxnSp>
          <p:nvCxnSpPr>
            <p:cNvPr id="39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824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904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0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ußzeile"/>
            <p:cNvSpPr txBox="1"/>
            <p:nvPr userDrawn="1"/>
          </p:nvSpPr>
          <p:spPr>
            <a:xfrm rot="10800000" flipH="1" flipV="1">
              <a:off x="12312000" y="388800"/>
              <a:ext cx="1476684" cy="96216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32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24" b="1" baseline="0" dirty="0">
                  <a:solidFill>
                    <a:schemeClr val="bg2"/>
                  </a:solidFill>
                  <a:latin typeface="+mn-lt"/>
                </a:rPr>
                <a:t>Datumsfeld dient </a:t>
              </a:r>
            </a:p>
            <a:p>
              <a:pPr marL="0" marR="0" lvl="0" indent="0" algn="l" defTabSz="1032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24" b="1" baseline="0" dirty="0">
                  <a:solidFill>
                    <a:schemeClr val="bg2"/>
                  </a:solidFill>
                  <a:latin typeface="+mn-lt"/>
                </a:rPr>
                <a:t>als Kopfzeile!</a:t>
              </a:r>
            </a:p>
            <a:p>
              <a:pPr marL="0" marR="0" lvl="0" indent="0" algn="l" defTabSz="1032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</a:p>
            <a:p>
              <a:pPr marL="0" marR="0" lvl="0" indent="0" algn="l" defTabSz="1032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Einfügen &gt; Text </a:t>
              </a:r>
            </a:p>
            <a:p>
              <a:pPr marL="0" marR="0" lvl="0" indent="0" algn="l" defTabSz="1032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&gt; Kopf- und Fußzeile</a:t>
              </a:r>
            </a:p>
          </p:txBody>
        </p:sp>
      </p:grpSp>
      <p:sp>
        <p:nvSpPr>
          <p:cNvPr id="58" name="Titelplatzhalter 1"/>
          <p:cNvSpPr>
            <a:spLocks noGrp="1"/>
          </p:cNvSpPr>
          <p:nvPr>
            <p:ph type="title"/>
          </p:nvPr>
        </p:nvSpPr>
        <p:spPr>
          <a:xfrm>
            <a:off x="269719" y="1350963"/>
            <a:ext cx="8604037" cy="575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59" name="Textplatzhalter 2"/>
          <p:cNvSpPr>
            <a:spLocks noGrp="1"/>
          </p:cNvSpPr>
          <p:nvPr>
            <p:ph type="body" idx="1"/>
          </p:nvPr>
        </p:nvSpPr>
        <p:spPr>
          <a:xfrm>
            <a:off x="269719" y="2322513"/>
            <a:ext cx="8604037" cy="34210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34318" y="6172448"/>
            <a:ext cx="53943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99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399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399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399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399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399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399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399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399" b="1" i="0" baseline="0">
                <a:latin typeface="+mj-lt"/>
              </a:defRPr>
            </a:lvl9pPr>
          </a:lstStyle>
          <a:p>
            <a:r>
              <a:rPr lang="de-DE" dirty="0"/>
              <a:t>1 </a:t>
            </a:r>
            <a:endParaRPr lang="de-DE" sz="1049" dirty="0"/>
          </a:p>
        </p:txBody>
      </p:sp>
      <p:sp>
        <p:nvSpPr>
          <p:cNvPr id="64" name="Linie"/>
          <p:cNvSpPr/>
          <p:nvPr userDrawn="1"/>
        </p:nvSpPr>
        <p:spPr>
          <a:xfrm>
            <a:off x="-1" y="5956534"/>
            <a:ext cx="9143476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49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7AAF0EE-E8CD-45F6-93A8-7FD70BD0C34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79511" y="165660"/>
            <a:ext cx="1944215" cy="60705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ABD867C-5400-49E0-818D-927D09AC1B0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26496" y="207012"/>
            <a:ext cx="1848064" cy="61227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5C54ADF-F47A-498F-A04F-AD30B5369D1E}"/>
              </a:ext>
            </a:extLst>
          </p:cNvPr>
          <p:cNvSpPr txBox="1"/>
          <p:nvPr userDrawn="1"/>
        </p:nvSpPr>
        <p:spPr>
          <a:xfrm>
            <a:off x="265875" y="6232037"/>
            <a:ext cx="2433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alisto MT" panose="02040603050505030304" pitchFamily="18" charset="0"/>
              </a:rPr>
              <a:t>Vollversammlung</a:t>
            </a:r>
            <a:r>
              <a:rPr lang="de-DE" sz="1400">
                <a:latin typeface="Calisto MT" panose="02040603050505030304" pitchFamily="18" charset="0"/>
              </a:rPr>
              <a:t>, 23.06.2021</a:t>
            </a:r>
            <a:endParaRPr lang="de-DE" sz="14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60" r:id="rId6"/>
    <p:sldLayoutId id="2147483650" r:id="rId7"/>
    <p:sldLayoutId id="2147483661" r:id="rId8"/>
    <p:sldLayoutId id="2147483666" r:id="rId9"/>
  </p:sldLayoutIdLst>
  <p:hf hdr="0"/>
  <p:txStyles>
    <p:titleStyle>
      <a:lvl1pPr marL="0" indent="0" algn="l" defTabSz="68499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397" b="1" i="0" kern="120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0" indent="0" algn="l" defTabSz="684993" rtl="0" eaLnBrk="1" latinLnBrk="0" hangingPunct="1">
        <a:lnSpc>
          <a:spcPct val="112000"/>
        </a:lnSpc>
        <a:spcBef>
          <a:spcPts val="974"/>
        </a:spcBef>
        <a:spcAft>
          <a:spcPts val="0"/>
        </a:spcAft>
        <a:buFont typeface="Arial" panose="020B0604020202020204" pitchFamily="34" charset="0"/>
        <a:buNone/>
        <a:defRPr lang="de-DE" sz="1498" b="0" i="0" u="none" strike="noStrike" kern="12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242720" indent="-107876" algn="l" defTabSz="684993" rtl="0" eaLnBrk="1" latinLnBrk="0" hangingPunct="1">
        <a:lnSpc>
          <a:spcPct val="112000"/>
        </a:lnSpc>
        <a:spcBef>
          <a:spcPts val="974"/>
        </a:spcBef>
        <a:spcAft>
          <a:spcPts val="0"/>
        </a:spcAft>
        <a:buFont typeface="Meta Offc Pro" panose="020B0504030101020102" pitchFamily="34" charset="0"/>
        <a:buChar char="-"/>
        <a:defRPr sz="1498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77565" indent="-107876" algn="l" defTabSz="684993" rtl="0" eaLnBrk="1" latinLnBrk="0" hangingPunct="1">
        <a:lnSpc>
          <a:spcPct val="112000"/>
        </a:lnSpc>
        <a:spcBef>
          <a:spcPts val="974"/>
        </a:spcBef>
        <a:spcAft>
          <a:spcPts val="0"/>
        </a:spcAft>
        <a:buFont typeface="Meta Offc Pro" panose="020B0504030101020102" pitchFamily="34" charset="0"/>
        <a:buChar char="-"/>
        <a:defRPr sz="1498" b="1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12409" indent="-107876" algn="l" defTabSz="684993" rtl="0" eaLnBrk="1" latinLnBrk="0" hangingPunct="1">
        <a:lnSpc>
          <a:spcPct val="112000"/>
        </a:lnSpc>
        <a:spcBef>
          <a:spcPts val="974"/>
        </a:spcBef>
        <a:spcAft>
          <a:spcPts val="0"/>
        </a:spcAft>
        <a:buFont typeface="Meta Offc Pro" panose="020B0504030101020102" pitchFamily="34" charset="0"/>
        <a:buChar char="-"/>
        <a:defRPr sz="1498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47253" indent="-107876" algn="l" defTabSz="684993" rtl="0" eaLnBrk="1" latinLnBrk="0" hangingPunct="1">
        <a:lnSpc>
          <a:spcPct val="112000"/>
        </a:lnSpc>
        <a:spcBef>
          <a:spcPts val="974"/>
        </a:spcBef>
        <a:spcAft>
          <a:spcPts val="0"/>
        </a:spcAft>
        <a:buFont typeface="Meta Offc Pro" panose="020B0504030101020102" pitchFamily="34" charset="0"/>
        <a:buChar char="-"/>
        <a:defRPr sz="1498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47253" indent="-107876" algn="l" defTabSz="684993" rtl="0" eaLnBrk="1" latinLnBrk="0" hangingPunct="1">
        <a:lnSpc>
          <a:spcPct val="112000"/>
        </a:lnSpc>
        <a:spcBef>
          <a:spcPts val="974"/>
        </a:spcBef>
        <a:spcAft>
          <a:spcPts val="0"/>
        </a:spcAft>
        <a:buFont typeface="Meta Offc Pro" panose="020B0504030101020102" pitchFamily="34" charset="0"/>
        <a:buChar char="-"/>
        <a:defRPr sz="1498" b="1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647253" indent="-107876" algn="l" defTabSz="684993" rtl="0" eaLnBrk="1" latinLnBrk="0" hangingPunct="1">
        <a:lnSpc>
          <a:spcPct val="112000"/>
        </a:lnSpc>
        <a:spcBef>
          <a:spcPts val="974"/>
        </a:spcBef>
        <a:spcAft>
          <a:spcPts val="0"/>
        </a:spcAft>
        <a:buFont typeface="Meta Offc Pro" panose="020B0504030101020102" pitchFamily="34" charset="0"/>
        <a:buChar char="-"/>
        <a:defRPr sz="1498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647253" indent="-107876" algn="l" defTabSz="684993" rtl="0" eaLnBrk="1" latinLnBrk="0" hangingPunct="1">
        <a:lnSpc>
          <a:spcPct val="112000"/>
        </a:lnSpc>
        <a:spcBef>
          <a:spcPts val="974"/>
        </a:spcBef>
        <a:spcAft>
          <a:spcPts val="0"/>
        </a:spcAft>
        <a:buFont typeface="Meta Offc Pro" panose="020B0504030101020102" pitchFamily="34" charset="0"/>
        <a:buChar char="-"/>
        <a:defRPr sz="1498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647253" indent="-107876" algn="l" defTabSz="684993" rtl="0" eaLnBrk="1" latinLnBrk="0" hangingPunct="1">
        <a:lnSpc>
          <a:spcPct val="112000"/>
        </a:lnSpc>
        <a:spcBef>
          <a:spcPts val="974"/>
        </a:spcBef>
        <a:spcAft>
          <a:spcPts val="0"/>
        </a:spcAft>
        <a:buFont typeface="Meta Offc Pro" panose="020B0504030101020102" pitchFamily="34" charset="0"/>
        <a:buChar char="-"/>
        <a:defRPr sz="1498" b="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499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496" algn="l" defTabSz="68499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4993" algn="l" defTabSz="68499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7489" algn="l" defTabSz="68499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69986" algn="l" defTabSz="68499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2482" algn="l" defTabSz="68499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4978" algn="l" defTabSz="68499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7474" algn="l" defTabSz="68499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39971" algn="l" defTabSz="68499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am.wiporecht@wiwi.uni-muenster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2m5q3hryk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69719" y="2276872"/>
            <a:ext cx="6102481" cy="30262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4000" dirty="0">
                <a:latin typeface="Calisto MT" panose="02040603050505030304" pitchFamily="18" charset="0"/>
              </a:rPr>
              <a:t>Vollversammlung</a:t>
            </a:r>
            <a:br>
              <a:rPr lang="de-DE" dirty="0">
                <a:latin typeface="Calisto MT" panose="02040603050505030304" pitchFamily="18" charset="0"/>
              </a:rPr>
            </a:br>
            <a:br>
              <a:rPr lang="de-DE" dirty="0">
                <a:latin typeface="Calisto MT" panose="02040603050505030304" pitchFamily="18" charset="0"/>
              </a:rPr>
            </a:br>
            <a:r>
              <a:rPr lang="de-DE" sz="2400" b="0" dirty="0">
                <a:solidFill>
                  <a:schemeClr val="tx1"/>
                </a:solidFill>
                <a:latin typeface="Calisto MT" panose="02040603050505030304" pitchFamily="18" charset="0"/>
              </a:rPr>
              <a:t>Politik &amp; Recht, Politik &amp; Wirtschaft, Wirtschaft &amp; Recht</a:t>
            </a:r>
            <a:br>
              <a:rPr lang="de-DE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endParaRPr lang="de-DE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69718" y="4375633"/>
            <a:ext cx="3582201" cy="329016"/>
          </a:xfrm>
        </p:spPr>
        <p:txBody>
          <a:bodyPr/>
          <a:lstStyle/>
          <a:p>
            <a:pPr algn="r"/>
            <a:r>
              <a:rPr lang="de-DE" sz="1800" dirty="0">
                <a:solidFill>
                  <a:schemeClr val="tx1"/>
                </a:solidFill>
                <a:latin typeface="Calisto MT" panose="02040603050505030304" pitchFamily="18" charset="0"/>
              </a:rPr>
              <a:t>23. Juni  2021, 18:00 Uhr –Zoom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>
          <a:xfrm>
            <a:off x="8064599" y="7202215"/>
            <a:ext cx="539438" cy="269719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1</a:t>
            </a:fld>
            <a:r>
              <a:rPr lang="de-DE"/>
              <a:t> </a:t>
            </a:r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D185AA4C-F2E1-4CF7-8370-FE7509ADDD48}"/>
              </a:ext>
            </a:extLst>
          </p:cNvPr>
          <p:cNvCxnSpPr>
            <a:cxnSpLocks/>
          </p:cNvCxnSpPr>
          <p:nvPr/>
        </p:nvCxnSpPr>
        <p:spPr>
          <a:xfrm>
            <a:off x="0" y="2852936"/>
            <a:ext cx="9144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899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8FC03C-C266-4645-ABC5-645062898383}" type="slidenum">
              <a:rPr lang="de-DE" sz="1200" smtClean="0"/>
              <a:pPr/>
              <a:t>10</a:t>
            </a:fld>
            <a:r>
              <a:rPr lang="de-DE" sz="1200"/>
              <a:t> </a:t>
            </a:r>
            <a:endParaRPr lang="de-DE" sz="120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3765" y="1700808"/>
            <a:ext cx="8351474" cy="3657214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Calisto MT" panose="02040603050505030304" pitchFamily="18" charset="0"/>
              </a:rPr>
              <a:t>Alle Prüfungen im </a:t>
            </a:r>
            <a:r>
              <a:rPr lang="de-DE" sz="1600" dirty="0" err="1">
                <a:latin typeface="Calisto MT" panose="02040603050505030304" pitchFamily="18" charset="0"/>
              </a:rPr>
              <a:t>Sommersemster</a:t>
            </a:r>
            <a:r>
              <a:rPr lang="de-DE" sz="1600" dirty="0">
                <a:latin typeface="Calisto MT" panose="02040603050505030304" pitchFamily="18" charset="0"/>
              </a:rPr>
              <a:t> 2021 werden </a:t>
            </a:r>
            <a:r>
              <a:rPr lang="de-DE" sz="1600" b="1" dirty="0">
                <a:latin typeface="Calisto MT" panose="02040603050505030304" pitchFamily="18" charset="0"/>
              </a:rPr>
              <a:t>ausschließlich online </a:t>
            </a:r>
            <a:r>
              <a:rPr lang="de-DE" sz="1600" dirty="0">
                <a:latin typeface="Calisto MT" panose="02040603050505030304" pitchFamily="18" charset="0"/>
              </a:rPr>
              <a:t>angeboten </a:t>
            </a:r>
          </a:p>
          <a:p>
            <a:pPr marL="28575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de-DE" sz="1600" dirty="0">
              <a:latin typeface="Calisto MT" panose="0204060305050503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00" b="1" dirty="0">
                <a:latin typeface="Calisto MT" panose="02040603050505030304" pitchFamily="18" charset="0"/>
              </a:rPr>
              <a:t>Die Freiversuchs- und Rücktrittsregelung </a:t>
            </a:r>
            <a:r>
              <a:rPr lang="de-DE" sz="1600" dirty="0">
                <a:latin typeface="Calisto MT" panose="02040603050505030304" pitchFamily="18" charset="0"/>
              </a:rPr>
              <a:t>aus dem </a:t>
            </a:r>
            <a:r>
              <a:rPr lang="de-DE" sz="1600">
                <a:latin typeface="Calisto MT" panose="02040603050505030304" pitchFamily="18" charset="0"/>
              </a:rPr>
              <a:t>Wintersemester 2020 </a:t>
            </a:r>
            <a:r>
              <a:rPr lang="de-DE" sz="1600" dirty="0">
                <a:latin typeface="Calisto MT" panose="02040603050505030304" pitchFamily="18" charset="0"/>
              </a:rPr>
              <a:t>wird auch im aktuellen Semester angewendet:</a:t>
            </a:r>
            <a:br>
              <a:rPr lang="de-DE" sz="1600" dirty="0">
                <a:latin typeface="Calisto MT" panose="02040603050505030304" pitchFamily="18" charset="0"/>
              </a:rPr>
            </a:br>
            <a:r>
              <a:rPr lang="de-DE" sz="1600" dirty="0">
                <a:latin typeface="Calisto MT" panose="02040603050505030304" pitchFamily="18" charset="0"/>
              </a:rPr>
              <a:t>Jede nicht bestandene Prüfung gilt als nicht unternommen. Ausgenommen sind Täuschungsversuche und Abschlussarbeiten. Das Nicht-Antreten zur Prüfung ist unschädlich. </a:t>
            </a:r>
          </a:p>
          <a:p>
            <a:pPr>
              <a:lnSpc>
                <a:spcPct val="150000"/>
              </a:lnSpc>
              <a:spcBef>
                <a:spcPts val="450"/>
              </a:spcBef>
            </a:pPr>
            <a:endParaRPr lang="de-DE" sz="1600" dirty="0">
              <a:latin typeface="Calisto MT" panose="0204060305050503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Calisto MT" panose="02040603050505030304" pitchFamily="18" charset="0"/>
              </a:rPr>
              <a:t>Ab dem </a:t>
            </a:r>
            <a:r>
              <a:rPr lang="de-DE" sz="1600" dirty="0" err="1">
                <a:latin typeface="Calisto MT" panose="02040603050505030304" pitchFamily="18" charset="0"/>
              </a:rPr>
              <a:t>Sommersemster</a:t>
            </a:r>
            <a:r>
              <a:rPr lang="de-DE" sz="1600" dirty="0">
                <a:latin typeface="Calisto MT" panose="02040603050505030304" pitchFamily="18" charset="0"/>
              </a:rPr>
              <a:t> 2021 gelten am FB04 und am FB06  </a:t>
            </a:r>
            <a:r>
              <a:rPr lang="de-DE" sz="1600" b="1" dirty="0">
                <a:latin typeface="Calisto MT" panose="02040603050505030304" pitchFamily="18" charset="0"/>
              </a:rPr>
              <a:t>keine pauschalen Verlängerungen für Abschlussarbeiten </a:t>
            </a:r>
            <a:r>
              <a:rPr lang="de-DE" sz="1600" dirty="0">
                <a:latin typeface="Calisto MT" panose="02040603050505030304" pitchFamily="18" charset="0"/>
              </a:rPr>
              <a:t>mehr. </a:t>
            </a:r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1EA1A23A-DC33-49F1-AAE0-C34E70C90D6A}"/>
              </a:ext>
            </a:extLst>
          </p:cNvPr>
          <p:cNvSpPr txBox="1">
            <a:spLocks/>
          </p:cNvSpPr>
          <p:nvPr/>
        </p:nvSpPr>
        <p:spPr>
          <a:xfrm>
            <a:off x="539553" y="1109550"/>
            <a:ext cx="8060994" cy="519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499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97" b="1" i="0" kern="120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3000" dirty="0">
                <a:latin typeface="Calisto MT" panose="02040603050505030304" pitchFamily="18" charset="0"/>
              </a:rPr>
              <a:t>Hinweise </a:t>
            </a:r>
            <a:r>
              <a:rPr lang="de-DE" sz="3000" dirty="0" err="1">
                <a:latin typeface="Calisto MT" panose="02040603050505030304" pitchFamily="18" charset="0"/>
              </a:rPr>
              <a:t>SoSe</a:t>
            </a:r>
            <a:r>
              <a:rPr lang="de-DE" sz="3000" dirty="0">
                <a:latin typeface="Calisto MT" panose="02040603050505030304" pitchFamily="18" charset="0"/>
              </a:rPr>
              <a:t> 2021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934CE66-CACA-4095-961F-5B4A4BA12623}"/>
              </a:ext>
            </a:extLst>
          </p:cNvPr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494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8FC03C-C266-4645-ABC5-645062898383}" type="slidenum">
              <a:rPr lang="de-DE" sz="1200" smtClean="0"/>
              <a:pPr/>
              <a:t>11</a:t>
            </a:fld>
            <a:r>
              <a:rPr lang="de-DE" sz="1200"/>
              <a:t> </a:t>
            </a:r>
            <a:endParaRPr lang="de-DE" sz="120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3765" y="1700808"/>
            <a:ext cx="8351474" cy="3657214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effectLst/>
                <a:latin typeface="Calisto MT" panose="02040603050505030304" pitchFamily="18" charset="0"/>
                <a:ea typeface="Calibri" panose="020F0502020204030204" pitchFamily="34" charset="0"/>
              </a:rPr>
              <a:t>Das Institut für Politikwissenschaft ist wochentags in der Zeit von 8 bis 16 Uhr für Studierende geöffnet.</a:t>
            </a:r>
          </a:p>
          <a:p>
            <a:pPr marL="28575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effectLst/>
                <a:latin typeface="Calisto MT" panose="02040603050505030304" pitchFamily="18" charset="0"/>
                <a:ea typeface="Calibri" panose="020F0502020204030204" pitchFamily="34" charset="0"/>
              </a:rPr>
              <a:t>Die Seminarräume SCH100.301 und SCH100.107 werden als sogenannte Selbstlernräume zur Verfügung gestellt (WLAN, keine Aufsicht, Hygieneregeln beachten!) </a:t>
            </a:r>
          </a:p>
          <a:p>
            <a:pPr marL="28575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Calisto MT" panose="02040603050505030304" pitchFamily="18" charset="0"/>
              </a:rPr>
              <a:t>Das sic! </a:t>
            </a:r>
            <a:r>
              <a:rPr lang="de-DE" sz="1600" dirty="0">
                <a:effectLst/>
                <a:latin typeface="Calisto MT" panose="02040603050505030304" pitchFamily="18" charset="0"/>
                <a:ea typeface="Calibri" panose="020F0502020204030204" pitchFamily="34" charset="0"/>
              </a:rPr>
              <a:t>öffnet das Service- und Informationscenter Politikwissenschaft (sic!) ist donnerstags von 10.00 Uhr - 12.00 Uhr sowie von 14.00 Uhr - 16.00 Uhr geöffnet.  </a:t>
            </a:r>
          </a:p>
          <a:p>
            <a:pPr marL="28575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effectLst/>
                <a:latin typeface="Calisto MT" panose="02040603050505030304" pitchFamily="18" charset="0"/>
                <a:ea typeface="Calibri" panose="020F0502020204030204" pitchFamily="34" charset="0"/>
              </a:rPr>
              <a:t>Eine gesonderte Terminvereinbarung für einen Beratungszeitslot, sowie der Nachweis eines negativen und tagesaktuellen COVID-19 Testergebnisses sind </a:t>
            </a:r>
            <a:r>
              <a:rPr lang="de-DE" sz="1600" b="1" dirty="0">
                <a:effectLst/>
                <a:latin typeface="Calisto MT" panose="02040603050505030304" pitchFamily="18" charset="0"/>
                <a:ea typeface="Calibri" panose="020F0502020204030204" pitchFamily="34" charset="0"/>
              </a:rPr>
              <a:t>nicht mehr erforderlich.</a:t>
            </a:r>
            <a:endParaRPr lang="de-DE" sz="1400" b="1" dirty="0">
              <a:latin typeface="Calisto MT" panose="02040603050505030304" pitchFamily="18" charset="0"/>
            </a:endParaRPr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1EA1A23A-DC33-49F1-AAE0-C34E70C90D6A}"/>
              </a:ext>
            </a:extLst>
          </p:cNvPr>
          <p:cNvSpPr txBox="1">
            <a:spLocks/>
          </p:cNvSpPr>
          <p:nvPr/>
        </p:nvSpPr>
        <p:spPr>
          <a:xfrm>
            <a:off x="539553" y="1109550"/>
            <a:ext cx="8060994" cy="519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499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97" b="1" i="0" kern="120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3000" dirty="0">
                <a:latin typeface="Calisto MT" panose="02040603050505030304" pitchFamily="18" charset="0"/>
              </a:rPr>
              <a:t>Prüfungshinweise </a:t>
            </a:r>
            <a:r>
              <a:rPr lang="de-DE" sz="3000" dirty="0" err="1">
                <a:latin typeface="Calisto MT" panose="02040603050505030304" pitchFamily="18" charset="0"/>
              </a:rPr>
              <a:t>SoSe</a:t>
            </a:r>
            <a:r>
              <a:rPr lang="de-DE" sz="3000" dirty="0">
                <a:latin typeface="Calisto MT" panose="02040603050505030304" pitchFamily="18" charset="0"/>
              </a:rPr>
              <a:t> 2021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934CE66-CACA-4095-961F-5B4A4BA12623}"/>
              </a:ext>
            </a:extLst>
          </p:cNvPr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7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8FC03C-C266-4645-ABC5-645062898383}" type="slidenum">
              <a:rPr lang="de-DE" sz="1200" smtClean="0"/>
              <a:pPr/>
              <a:t>12</a:t>
            </a:fld>
            <a:r>
              <a:rPr lang="de-DE" sz="1200"/>
              <a:t> </a:t>
            </a:r>
            <a:endParaRPr lang="de-DE" sz="120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552" y="1988839"/>
            <a:ext cx="8311951" cy="2376249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Calisto MT" panose="02040603050505030304" pitchFamily="18" charset="0"/>
              </a:rPr>
              <a:t>Das Rektorat trifft sich am 30. Juni, um über den Verlauf des Wintersemesters 21/22 zu beraten. Sie werden informiert, sobald es eine Einigung gibt. </a:t>
            </a:r>
          </a:p>
          <a:p>
            <a:pPr marL="285750" indent="-285750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de-DE" sz="1600" i="1" dirty="0">
              <a:latin typeface="Calisto MT" panose="02040603050505030304" pitchFamily="18" charset="0"/>
            </a:endParaRPr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B4B80862-2EB0-4942-B58B-1F8AF5A9A9A1}"/>
              </a:ext>
            </a:extLst>
          </p:cNvPr>
          <p:cNvSpPr txBox="1">
            <a:spLocks/>
          </p:cNvSpPr>
          <p:nvPr/>
        </p:nvSpPr>
        <p:spPr>
          <a:xfrm>
            <a:off x="539553" y="1109550"/>
            <a:ext cx="8060994" cy="519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499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97" b="1" i="0" kern="120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3000" dirty="0">
                <a:latin typeface="Calisto MT" panose="02040603050505030304" pitchFamily="18" charset="0"/>
              </a:rPr>
              <a:t>Ausblick Wintersemester 21/22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1901CE5C-E5AF-4E48-8928-A74D427259A8}"/>
              </a:ext>
            </a:extLst>
          </p:cNvPr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272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8FC03C-C266-4645-ABC5-645062898383}" type="slidenum">
              <a:rPr lang="de-DE" sz="1200" smtClean="0"/>
              <a:pPr/>
              <a:t>13</a:t>
            </a:fld>
            <a:r>
              <a:rPr lang="de-DE" sz="1200"/>
              <a:t> </a:t>
            </a:r>
            <a:endParaRPr lang="de-DE" sz="120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4313" y="2148050"/>
            <a:ext cx="8351474" cy="200103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00" b="0" dirty="0">
                <a:latin typeface="Calisto MT" panose="02040603050505030304" pitchFamily="18" charset="0"/>
              </a:rPr>
              <a:t>8 Wochen Praktikum insgesamt </a:t>
            </a:r>
          </a:p>
          <a:p>
            <a:pPr marL="28575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00" b="0" dirty="0">
                <a:latin typeface="Calisto MT" panose="02040603050505030304" pitchFamily="18" charset="0"/>
              </a:rPr>
              <a:t>Zeitraum kann in mehrere Einheiten geteilt werden</a:t>
            </a:r>
            <a:endParaRPr lang="de-DE" sz="1600" dirty="0">
              <a:latin typeface="Calisto MT" panose="02040603050505030304" pitchFamily="18" charset="0"/>
            </a:endParaRPr>
          </a:p>
          <a:p>
            <a:pPr marL="528470" lvl="1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00" b="0" dirty="0">
                <a:latin typeface="Calisto MT" panose="02040603050505030304" pitchFamily="18" charset="0"/>
              </a:rPr>
              <a:t>Empfehlung: zwei verschiedene Praktikumsinstitutionen</a:t>
            </a:r>
          </a:p>
          <a:p>
            <a:pPr marL="28575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00" b="0" dirty="0">
                <a:latin typeface="Calisto MT" panose="02040603050505030304" pitchFamily="18" charset="0"/>
              </a:rPr>
              <a:t>Berufsausbildung in entsprechendem Bereich: Anrechnung als achtwöchiges Praktikum</a:t>
            </a:r>
          </a:p>
          <a:p>
            <a:pPr marL="28575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00" b="0" dirty="0">
                <a:latin typeface="Calisto MT" panose="02040603050505030304" pitchFamily="18" charset="0"/>
              </a:rPr>
              <a:t>Keine QISPOS-Anmeldung notwendig, Bericht wird beim Prüfungsamt für Wirtschaftswissenschaften eingereicht</a:t>
            </a:r>
          </a:p>
          <a:p>
            <a:pPr marL="28575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00" b="0" dirty="0">
                <a:latin typeface="Calisto MT" panose="02040603050505030304" pitchFamily="18" charset="0"/>
              </a:rPr>
              <a:t>Praktikumsbescheinigung über Pflichtpraktikum: Beantragung auf Website</a:t>
            </a:r>
          </a:p>
          <a:p>
            <a:pPr marL="28575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00" b="0" dirty="0">
                <a:latin typeface="Calisto MT" panose="02040603050505030304" pitchFamily="18" charset="0"/>
              </a:rPr>
              <a:t>Praktikumsbericht: neuen Leitfaden und wissenschaftliches Arbeiten beachten!  </a:t>
            </a:r>
          </a:p>
          <a:p>
            <a:pPr marL="28575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00" b="1" dirty="0">
                <a:latin typeface="Calisto MT" panose="02040603050505030304" pitchFamily="18" charset="0"/>
              </a:rPr>
              <a:t>Bitte beachten Sie die aktuellen Ausnahmeregelungen gemäß der Corona-Verordnung!</a:t>
            </a:r>
          </a:p>
          <a:p>
            <a:pPr>
              <a:lnSpc>
                <a:spcPct val="150000"/>
              </a:lnSpc>
              <a:spcBef>
                <a:spcPts val="450"/>
              </a:spcBef>
            </a:pPr>
            <a:endParaRPr lang="de-DE" sz="1600" dirty="0">
              <a:latin typeface="Calisto MT" panose="02040603050505030304" pitchFamily="18" charset="0"/>
            </a:endParaRPr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1EA1A23A-DC33-49F1-AAE0-C34E70C90D6A}"/>
              </a:ext>
            </a:extLst>
          </p:cNvPr>
          <p:cNvSpPr txBox="1">
            <a:spLocks/>
          </p:cNvSpPr>
          <p:nvPr/>
        </p:nvSpPr>
        <p:spPr>
          <a:xfrm>
            <a:off x="539553" y="1109550"/>
            <a:ext cx="8060994" cy="519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499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97" b="1" i="0" kern="120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3000" dirty="0">
                <a:latin typeface="Calisto MT" panose="02040603050505030304" pitchFamily="18" charset="0"/>
              </a:rPr>
              <a:t>Praktikum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934CE66-CACA-4095-961F-5B4A4BA12623}"/>
              </a:ext>
            </a:extLst>
          </p:cNvPr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578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8FC03C-C266-4645-ABC5-645062898383}" type="slidenum">
              <a:rPr lang="de-DE" sz="1200" smtClean="0"/>
              <a:pPr/>
              <a:t>14</a:t>
            </a:fld>
            <a:r>
              <a:rPr lang="de-DE" sz="1200"/>
              <a:t> </a:t>
            </a:r>
            <a:endParaRPr lang="de-DE" sz="120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4312" y="2148049"/>
            <a:ext cx="8479443" cy="3801227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Calisto MT" panose="02040603050505030304" pitchFamily="18" charset="0"/>
              </a:rPr>
              <a:t>Aktuell ist eine Einreichung des Berichts auf digitalem Wege ausreichend. Reichen Sie die gedruckten Exemplare bitte nach, sobald dies wieder möglich ist.</a:t>
            </a:r>
          </a:p>
          <a:p>
            <a:pPr marL="28575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de-DE" sz="1600" dirty="0">
              <a:latin typeface="Calisto MT" panose="0204060305050503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Calisto MT" panose="02040603050505030304" pitchFamily="18" charset="0"/>
              </a:rPr>
              <a:t>Wenn Sie Ihr Praktikum aufgrund der derzeitigen Maßnahmen zur Eindämmung der Covid-19 Pandemie </a:t>
            </a:r>
            <a:r>
              <a:rPr lang="de-DE" sz="1600" b="1" dirty="0">
                <a:latin typeface="Calisto MT" panose="02040603050505030304" pitchFamily="18" charset="0"/>
              </a:rPr>
              <a:t>abbrechen mussten </a:t>
            </a:r>
            <a:r>
              <a:rPr lang="de-DE" sz="1600" dirty="0">
                <a:latin typeface="Calisto MT" panose="02040603050505030304" pitchFamily="18" charset="0"/>
              </a:rPr>
              <a:t>wird es </a:t>
            </a:r>
            <a:r>
              <a:rPr lang="de-DE" sz="1600" b="1" dirty="0">
                <a:latin typeface="Calisto MT" panose="02040603050505030304" pitchFamily="18" charset="0"/>
              </a:rPr>
              <a:t>dennoch vollständig anerkannt</a:t>
            </a:r>
            <a:r>
              <a:rPr lang="de-DE" sz="1600" dirty="0">
                <a:latin typeface="Calisto MT" panose="02040603050505030304" pitchFamily="18" charset="0"/>
              </a:rPr>
              <a:t>, sofern Sie </a:t>
            </a:r>
            <a:r>
              <a:rPr lang="de-DE" sz="1600" b="1" dirty="0">
                <a:latin typeface="Calisto MT" panose="02040603050505030304" pitchFamily="18" charset="0"/>
              </a:rPr>
              <a:t>¾ der vorgesehenen Zeit absolviert haben. </a:t>
            </a:r>
            <a:r>
              <a:rPr lang="de-DE" sz="1600" dirty="0">
                <a:latin typeface="Calisto MT" panose="02040603050505030304" pitchFamily="18" charset="0"/>
              </a:rPr>
              <a:t>Ihr Praktikumsgeber muss Ihnen den Abbruch im Rahmen der Praktikumsbescheinigung nachweisen.</a:t>
            </a:r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1EA1A23A-DC33-49F1-AAE0-C34E70C90D6A}"/>
              </a:ext>
            </a:extLst>
          </p:cNvPr>
          <p:cNvSpPr txBox="1">
            <a:spLocks/>
          </p:cNvSpPr>
          <p:nvPr/>
        </p:nvSpPr>
        <p:spPr>
          <a:xfrm>
            <a:off x="539553" y="1109550"/>
            <a:ext cx="8060994" cy="519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499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97" b="1" i="0" kern="120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3000" dirty="0">
                <a:latin typeface="Calisto MT" panose="02040603050505030304" pitchFamily="18" charset="0"/>
              </a:rPr>
              <a:t>Praktikum: Corona-Regelung 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934CE66-CACA-4095-961F-5B4A4BA12623}"/>
              </a:ext>
            </a:extLst>
          </p:cNvPr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756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8FC03C-C266-4645-ABC5-645062898383}" type="slidenum">
              <a:rPr lang="de-DE" sz="1200" smtClean="0"/>
              <a:pPr/>
              <a:t>15</a:t>
            </a:fld>
            <a:r>
              <a:rPr lang="de-DE" sz="1200"/>
              <a:t> </a:t>
            </a:r>
            <a:endParaRPr lang="de-DE" sz="120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18451" y="1844824"/>
            <a:ext cx="8479443" cy="3801227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Calisto MT" panose="02040603050505030304" pitchFamily="18" charset="0"/>
              </a:rPr>
              <a:t>Studierende, die </a:t>
            </a:r>
            <a:r>
              <a:rPr lang="de-DE" sz="1600" b="1" dirty="0">
                <a:latin typeface="Calisto MT" panose="02040603050505030304" pitchFamily="18" charset="0"/>
              </a:rPr>
              <a:t>keinen Praktikumsplatz antreten können</a:t>
            </a:r>
            <a:r>
              <a:rPr lang="de-DE" sz="1600" dirty="0">
                <a:latin typeface="Calisto MT" panose="02040603050505030304" pitchFamily="18" charset="0"/>
              </a:rPr>
              <a:t>, haben die Möglichkeit, das Praktikum</a:t>
            </a:r>
            <a:r>
              <a:rPr lang="de-DE" sz="1600" b="1" dirty="0">
                <a:latin typeface="Calisto MT" panose="02040603050505030304" pitchFamily="18" charset="0"/>
              </a:rPr>
              <a:t> durch freies bürgerschaftliches Engagement zu ersetzen</a:t>
            </a:r>
            <a:r>
              <a:rPr lang="de-DE" sz="1600" dirty="0">
                <a:latin typeface="Calisto MT" panose="02040603050505030304" pitchFamily="18" charset="0"/>
              </a:rPr>
              <a:t>.</a:t>
            </a:r>
          </a:p>
          <a:p>
            <a:pPr marL="528470" lvl="1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00" b="0" dirty="0">
                <a:latin typeface="Calisto MT" panose="02040603050505030304" pitchFamily="18" charset="0"/>
              </a:rPr>
              <a:t>z.B.: Engagement in studentischen Initiativen, lokalen Gruppen oder gemeinnützigen Organisationen</a:t>
            </a:r>
            <a:br>
              <a:rPr lang="de-DE" sz="1600" b="0" dirty="0">
                <a:latin typeface="Calisto MT" panose="02040603050505030304" pitchFamily="18" charset="0"/>
              </a:rPr>
            </a:br>
            <a:endParaRPr lang="de-DE" sz="1600" b="0" dirty="0">
              <a:latin typeface="Calisto MT" panose="0204060305050503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00" b="0" dirty="0">
                <a:latin typeface="Calisto MT" panose="02040603050505030304" pitchFamily="18" charset="0"/>
              </a:rPr>
              <a:t>Alternativ können auch </a:t>
            </a:r>
            <a:r>
              <a:rPr lang="de-DE" sz="1600" b="1" dirty="0">
                <a:latin typeface="Calisto MT" panose="02040603050505030304" pitchFamily="18" charset="0"/>
              </a:rPr>
              <a:t>Praktika aus der Vergangenheit </a:t>
            </a:r>
            <a:r>
              <a:rPr lang="de-DE" sz="1600" b="0" dirty="0">
                <a:latin typeface="Calisto MT" panose="02040603050505030304" pitchFamily="18" charset="0"/>
              </a:rPr>
              <a:t>(vor dem Studium über die 2 Jahres-Frist hinaus und während des Studiums) angerechnet werden, die in dem vorliegenden Studiengang nicht bereits als Pflichtpraktika absolviert wurden.</a:t>
            </a:r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1EA1A23A-DC33-49F1-AAE0-C34E70C90D6A}"/>
              </a:ext>
            </a:extLst>
          </p:cNvPr>
          <p:cNvSpPr txBox="1">
            <a:spLocks/>
          </p:cNvSpPr>
          <p:nvPr/>
        </p:nvSpPr>
        <p:spPr>
          <a:xfrm>
            <a:off x="539553" y="1109550"/>
            <a:ext cx="8060994" cy="519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499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97" b="1" i="0" kern="120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3000" dirty="0">
                <a:latin typeface="Calisto MT" panose="02040603050505030304" pitchFamily="18" charset="0"/>
              </a:rPr>
              <a:t>Praktikum: Corona-Regelung 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934CE66-CACA-4095-961F-5B4A4BA12623}"/>
              </a:ext>
            </a:extLst>
          </p:cNvPr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626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8FC03C-C266-4645-ABC5-645062898383}" type="slidenum">
              <a:rPr lang="de-DE" sz="1200" smtClean="0"/>
              <a:pPr/>
              <a:t>16</a:t>
            </a:fld>
            <a:r>
              <a:rPr lang="de-DE" sz="1200"/>
              <a:t> </a:t>
            </a:r>
            <a:endParaRPr lang="de-DE" sz="120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4313" y="1844824"/>
            <a:ext cx="8351474" cy="1820647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latin typeface="Calisto MT" panose="02040603050505030304" pitchFamily="18" charset="0"/>
              </a:rPr>
              <a:t>Sechste Änderungsordnung zur Prüfungsordnung für den Studiengang </a:t>
            </a:r>
            <a:r>
              <a:rPr lang="de-DE" sz="1800" b="1" dirty="0">
                <a:latin typeface="Calisto MT" panose="02040603050505030304" pitchFamily="18" charset="0"/>
              </a:rPr>
              <a:t>Politik und Wirtschaft </a:t>
            </a:r>
            <a:r>
              <a:rPr lang="de-DE" sz="1800" dirty="0">
                <a:latin typeface="Calisto MT" panose="02040603050505030304" pitchFamily="18" charset="0"/>
              </a:rPr>
              <a:t>vom 16. März 2021 (für das Studium ab dem Wintersemester 2021/22) </a:t>
            </a:r>
          </a:p>
          <a:p>
            <a:pPr marL="28575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de-DE" sz="1800" dirty="0">
              <a:latin typeface="Calisto MT" panose="0204060305050503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latin typeface="Calisto MT" panose="02040603050505030304" pitchFamily="18" charset="0"/>
              </a:rPr>
              <a:t>Sechste Ordnung zur Änderung der Prüfungsordnung für den Studiengang </a:t>
            </a:r>
            <a:r>
              <a:rPr lang="de-DE" sz="1800" b="1" dirty="0">
                <a:latin typeface="Calisto MT" panose="02040603050505030304" pitchFamily="18" charset="0"/>
              </a:rPr>
              <a:t>Politik und Recht</a:t>
            </a:r>
            <a:r>
              <a:rPr lang="de-DE" sz="1800" dirty="0">
                <a:latin typeface="Calisto MT" panose="02040603050505030304" pitchFamily="18" charset="0"/>
              </a:rPr>
              <a:t> vom 16. März 2021 (für das Studium ab dem Wintersemester 2021/22)</a:t>
            </a:r>
            <a:endParaRPr lang="de-DE" sz="1400" dirty="0">
              <a:latin typeface="Calisto MT" panose="02040603050505030304" pitchFamily="18" charset="0"/>
            </a:endParaRPr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1EA1A23A-DC33-49F1-AAE0-C34E70C90D6A}"/>
              </a:ext>
            </a:extLst>
          </p:cNvPr>
          <p:cNvSpPr txBox="1">
            <a:spLocks/>
          </p:cNvSpPr>
          <p:nvPr/>
        </p:nvSpPr>
        <p:spPr>
          <a:xfrm>
            <a:off x="539553" y="1109550"/>
            <a:ext cx="8060994" cy="519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499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97" b="1" i="0" kern="120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3000" dirty="0">
                <a:latin typeface="Calisto MT" panose="02040603050505030304" pitchFamily="18" charset="0"/>
              </a:rPr>
              <a:t>Aktuelle Entwicklungen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934CE66-CACA-4095-961F-5B4A4BA12623}"/>
              </a:ext>
            </a:extLst>
          </p:cNvPr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630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8FC03C-C266-4645-ABC5-645062898383}" type="slidenum">
              <a:rPr lang="de-DE" sz="1200" smtClean="0"/>
              <a:pPr/>
              <a:t>17</a:t>
            </a:fld>
            <a:r>
              <a:rPr lang="de-DE" sz="1200"/>
              <a:t> </a:t>
            </a:r>
            <a:endParaRPr lang="de-DE" sz="120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3765" y="1700808"/>
            <a:ext cx="8351474" cy="3657214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Calisto MT" panose="02040603050505030304" pitchFamily="18" charset="0"/>
              </a:rPr>
              <a:t>Insbesondere während der Corona-Pandemie können Studierende </a:t>
            </a:r>
            <a:r>
              <a:rPr lang="de-DE" sz="1600" b="1" dirty="0">
                <a:latin typeface="Calisto MT" panose="02040603050505030304" pitchFamily="18" charset="0"/>
              </a:rPr>
              <a:t>auf finanzielle, rechtliche oder gesundheitliche Hürden </a:t>
            </a:r>
            <a:r>
              <a:rPr lang="de-DE" sz="1600" dirty="0">
                <a:latin typeface="Calisto MT" panose="02040603050505030304" pitchFamily="18" charset="0"/>
              </a:rPr>
              <a:t>stoßen. Um diese erfolgreiche bewältigen zu können, bietet die WWU ein </a:t>
            </a:r>
            <a:r>
              <a:rPr lang="de-DE" sz="1600" b="1" dirty="0">
                <a:latin typeface="Calisto MT" panose="02040603050505030304" pitchFamily="18" charset="0"/>
              </a:rPr>
              <a:t>breites Angebot an Hilfs- und Unterstützungsmöglichkeiten </a:t>
            </a:r>
            <a:r>
              <a:rPr lang="de-DE" sz="1600" dirty="0">
                <a:latin typeface="Calisto MT" panose="02040603050505030304" pitchFamily="18" charset="0"/>
              </a:rPr>
              <a:t>an. </a:t>
            </a:r>
            <a:br>
              <a:rPr lang="de-DE" sz="1600" dirty="0">
                <a:latin typeface="Calisto MT" panose="02040603050505030304" pitchFamily="18" charset="0"/>
              </a:rPr>
            </a:br>
            <a:r>
              <a:rPr lang="de-DE" sz="1600" dirty="0">
                <a:latin typeface="Calisto MT" panose="02040603050505030304" pitchFamily="18" charset="0"/>
              </a:rPr>
              <a:t>Beispiele hierfür sind:</a:t>
            </a:r>
          </a:p>
          <a:p>
            <a:pPr marL="528470" lvl="1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Calisto MT" panose="02040603050505030304" pitchFamily="18" charset="0"/>
              </a:rPr>
              <a:t>Hilfestellung Arbeiterkinder </a:t>
            </a:r>
            <a:r>
              <a:rPr lang="de-DE" sz="1600" b="0" dirty="0">
                <a:latin typeface="Calisto MT" panose="02040603050505030304" pitchFamily="18" charset="0"/>
              </a:rPr>
              <a:t>(Unterstützung Studierender, die wegen ihrer sozialen Herkunft Bildungsbenachteiligungen ausgesetzt sind) </a:t>
            </a:r>
          </a:p>
          <a:p>
            <a:pPr marL="528470" lvl="1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Calisto MT" panose="02040603050505030304" pitchFamily="18" charset="0"/>
              </a:rPr>
              <a:t>Psychologische Beratung der Zentralen Studienberatung </a:t>
            </a:r>
            <a:r>
              <a:rPr lang="de-DE" sz="1600" b="0" dirty="0">
                <a:latin typeface="Calisto MT" panose="02040603050505030304" pitchFamily="18" charset="0"/>
              </a:rPr>
              <a:t>(kostenlose psychologische Beratung)</a:t>
            </a:r>
          </a:p>
          <a:p>
            <a:pPr marL="528470" lvl="1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00" b="0" dirty="0">
                <a:latin typeface="Calisto MT" panose="02040603050505030304" pitchFamily="18" charset="0"/>
              </a:rPr>
              <a:t>und viele mehr … </a:t>
            </a:r>
          </a:p>
          <a:p>
            <a:pPr marL="28575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Calisto MT" panose="02040603050505030304" pitchFamily="18" charset="0"/>
              </a:rPr>
              <a:t>Nähere Informationen und einen Überblick über alle Angebote finden Sie auf der BaSIC-Homepage</a:t>
            </a:r>
            <a:endParaRPr lang="de-DE" sz="1600" b="0" dirty="0">
              <a:latin typeface="Calisto MT" panose="0204060305050503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de-DE" sz="1600" b="0" dirty="0">
              <a:latin typeface="Calisto MT" panose="0204060305050503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de-DE" sz="1600" dirty="0">
              <a:latin typeface="Calisto MT" panose="02040603050505030304" pitchFamily="18" charset="0"/>
            </a:endParaRPr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1EA1A23A-DC33-49F1-AAE0-C34E70C90D6A}"/>
              </a:ext>
            </a:extLst>
          </p:cNvPr>
          <p:cNvSpPr txBox="1">
            <a:spLocks/>
          </p:cNvSpPr>
          <p:nvPr/>
        </p:nvSpPr>
        <p:spPr>
          <a:xfrm>
            <a:off x="539553" y="1109550"/>
            <a:ext cx="8060994" cy="519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499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97" b="1" i="0" kern="120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3000" dirty="0">
                <a:latin typeface="Calisto MT" panose="02040603050505030304" pitchFamily="18" charset="0"/>
              </a:rPr>
              <a:t>Hilfsangebote der Universität 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934CE66-CACA-4095-961F-5B4A4BA12623}"/>
              </a:ext>
            </a:extLst>
          </p:cNvPr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694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8FC03C-C266-4645-ABC5-645062898383}" type="slidenum">
              <a:rPr lang="de-DE" sz="1200" smtClean="0"/>
              <a:pPr/>
              <a:t>18</a:t>
            </a:fld>
            <a:r>
              <a:rPr lang="de-DE" sz="1200"/>
              <a:t> </a:t>
            </a:r>
            <a:endParaRPr lang="de-DE" sz="120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4307" y="1988840"/>
            <a:ext cx="8351474" cy="2266591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450"/>
              </a:spcBef>
            </a:pPr>
            <a:r>
              <a:rPr lang="de-DE" sz="1600" b="1" dirty="0">
                <a:latin typeface="Calisto MT" panose="02040603050505030304" pitchFamily="18" charset="0"/>
              </a:rPr>
              <a:t>Bei Anregungen und Kritik gerne direkt oder über die Fachschaft Kontakt aufnehmen! </a:t>
            </a:r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1EA1A23A-DC33-49F1-AAE0-C34E70C90D6A}"/>
              </a:ext>
            </a:extLst>
          </p:cNvPr>
          <p:cNvSpPr txBox="1">
            <a:spLocks/>
          </p:cNvSpPr>
          <p:nvPr/>
        </p:nvSpPr>
        <p:spPr>
          <a:xfrm>
            <a:off x="539553" y="1109550"/>
            <a:ext cx="8060994" cy="519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499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97" b="1" i="0" kern="120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3000" dirty="0">
                <a:latin typeface="Calisto MT" panose="02040603050505030304" pitchFamily="18" charset="0"/>
              </a:rPr>
              <a:t>Fragen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934CE66-CACA-4095-961F-5B4A4BA12623}"/>
              </a:ext>
            </a:extLst>
          </p:cNvPr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Frage, Fragezeichen, Hilfe, Antwort, Symbol, Icon">
            <a:extLst>
              <a:ext uri="{FF2B5EF4-FFF2-40B4-BE49-F238E27FC236}">
                <a16:creationId xmlns:a16="http://schemas.microsoft.com/office/drawing/2014/main" id="{9A151F68-F779-45E5-B5BE-0A98FF732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55" y="2641768"/>
            <a:ext cx="3106682" cy="310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10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8FC03C-C266-4645-ABC5-645062898383}" type="slidenum">
              <a:rPr lang="de-DE" sz="1200" smtClean="0"/>
              <a:pPr/>
              <a:t>2</a:t>
            </a:fld>
            <a:r>
              <a:rPr lang="de-DE" sz="1200" dirty="0"/>
              <a:t> 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39553" y="1109550"/>
            <a:ext cx="8060994" cy="519250"/>
          </a:xfrm>
        </p:spPr>
        <p:txBody>
          <a:bodyPr/>
          <a:lstStyle/>
          <a:p>
            <a:r>
              <a:rPr lang="de-DE" sz="3000" dirty="0">
                <a:latin typeface="Calisto MT" panose="02040603050505030304" pitchFamily="18" charset="0"/>
              </a:rPr>
              <a:t>Themen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23731" y="1772816"/>
            <a:ext cx="8060995" cy="2520280"/>
          </a:xfrm>
          <a:ln w="12700">
            <a:noFill/>
          </a:ln>
        </p:spPr>
        <p:txBody>
          <a:bodyPr numCol="2"/>
          <a:lstStyle/>
          <a:p>
            <a:pPr marL="342900" indent="-342900">
              <a:lnSpc>
                <a:spcPts val="28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latin typeface="Calisto MT" panose="02040603050505030304" pitchFamily="18" charset="0"/>
              </a:rPr>
              <a:t>Vorstellung der Fachberater*innen</a:t>
            </a:r>
          </a:p>
          <a:p>
            <a:pPr marL="342900" indent="-342900">
              <a:lnSpc>
                <a:spcPts val="28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latin typeface="Calisto MT" panose="02040603050505030304" pitchFamily="18" charset="0"/>
              </a:rPr>
              <a:t>Prüfungsamt</a:t>
            </a:r>
          </a:p>
          <a:p>
            <a:pPr marL="342900" indent="-342900">
              <a:lnSpc>
                <a:spcPts val="28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latin typeface="Calisto MT" panose="02040603050505030304" pitchFamily="18" charset="0"/>
              </a:rPr>
              <a:t>Vorstellung der Fachschaften</a:t>
            </a:r>
          </a:p>
          <a:p>
            <a:pPr marL="342900" indent="-342900">
              <a:lnSpc>
                <a:spcPts val="28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latin typeface="Calisto MT" panose="02040603050505030304" pitchFamily="18" charset="0"/>
              </a:rPr>
              <a:t>Menti-Umfrage</a:t>
            </a:r>
          </a:p>
          <a:p>
            <a:pPr marL="342900" indent="-342900">
              <a:lnSpc>
                <a:spcPts val="28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latin typeface="Calisto MT" panose="02040603050505030304" pitchFamily="18" charset="0"/>
              </a:rPr>
              <a:t>Prüfungshinweise </a:t>
            </a:r>
            <a:r>
              <a:rPr lang="de-DE" sz="2000" b="1" dirty="0" err="1">
                <a:latin typeface="Calisto MT" panose="02040603050505030304" pitchFamily="18" charset="0"/>
              </a:rPr>
              <a:t>SoSe</a:t>
            </a:r>
            <a:r>
              <a:rPr lang="de-DE" sz="2000" b="1" dirty="0">
                <a:latin typeface="Calisto MT" panose="02040603050505030304" pitchFamily="18" charset="0"/>
              </a:rPr>
              <a:t> 2021</a:t>
            </a:r>
          </a:p>
          <a:p>
            <a:pPr marL="342900" indent="-342900">
              <a:lnSpc>
                <a:spcPts val="28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latin typeface="Calisto MT" panose="02040603050505030304" pitchFamily="18" charset="0"/>
              </a:rPr>
              <a:t>Praktikum</a:t>
            </a:r>
          </a:p>
          <a:p>
            <a:pPr marL="342900" indent="-342900">
              <a:lnSpc>
                <a:spcPts val="28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de-DE" sz="2000" b="1" dirty="0">
              <a:latin typeface="Calisto MT" panose="02040603050505030304" pitchFamily="18" charset="0"/>
            </a:endParaRPr>
          </a:p>
          <a:p>
            <a:pPr marL="342900" indent="-342900">
              <a:lnSpc>
                <a:spcPts val="28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latin typeface="Calisto MT" panose="02040603050505030304" pitchFamily="18" charset="0"/>
              </a:rPr>
              <a:t>Aktuelle Entwicklungen</a:t>
            </a:r>
          </a:p>
          <a:p>
            <a:pPr marL="342900" indent="-342900">
              <a:lnSpc>
                <a:spcPts val="28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latin typeface="Calisto MT" panose="02040603050505030304" pitchFamily="18" charset="0"/>
              </a:rPr>
              <a:t>Hilfsangebote der Universität</a:t>
            </a:r>
          </a:p>
          <a:p>
            <a:pPr marL="342900" indent="-342900">
              <a:lnSpc>
                <a:spcPts val="28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latin typeface="Calisto MT" panose="02040603050505030304" pitchFamily="18" charset="0"/>
              </a:rPr>
              <a:t>Offener Austausch</a:t>
            </a:r>
            <a:br>
              <a:rPr lang="de-DE" sz="2000" b="1" dirty="0">
                <a:latin typeface="Calisto MT" panose="02040603050505030304" pitchFamily="18" charset="0"/>
              </a:rPr>
            </a:br>
            <a:endParaRPr lang="de-DE" sz="2000" b="1" dirty="0">
              <a:latin typeface="Calisto MT" panose="02040603050505030304" pitchFamily="18" charset="0"/>
            </a:endParaRPr>
          </a:p>
          <a:p>
            <a:pPr marL="585620" lvl="1" indent="-342900">
              <a:lnSpc>
                <a:spcPts val="28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de-DE" sz="2000" b="0" dirty="0">
              <a:latin typeface="Calisto MT" panose="02040603050505030304" pitchFamily="18" charset="0"/>
            </a:endParaRPr>
          </a:p>
          <a:p>
            <a:pPr marL="585620" lvl="1" indent="-342900">
              <a:lnSpc>
                <a:spcPts val="28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de-DE" sz="2000" b="0" dirty="0">
              <a:latin typeface="Calisto MT" panose="02040603050505030304" pitchFamily="18" charset="0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0B98424-2B39-4678-B5B0-384FB9D052D3}"/>
              </a:ext>
            </a:extLst>
          </p:cNvPr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546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8FC03C-C266-4645-ABC5-645062898383}" type="slidenum">
              <a:rPr lang="de-DE" sz="1200" smtClean="0"/>
              <a:pPr/>
              <a:t>3</a:t>
            </a:fld>
            <a:r>
              <a:rPr lang="de-DE" sz="1200"/>
              <a:t> </a:t>
            </a:r>
            <a:endParaRPr lang="de-DE" sz="120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553" y="1988840"/>
            <a:ext cx="5472607" cy="244827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de-DE" sz="1600" dirty="0">
                <a:latin typeface="Calisto MT" panose="02040603050505030304" pitchFamily="18" charset="0"/>
              </a:rPr>
              <a:t>Allgemeine Studienangelegenheiten, Politikwissenschaft, </a:t>
            </a:r>
            <a:br>
              <a:rPr lang="de-DE" sz="1600" dirty="0">
                <a:latin typeface="Calisto MT" panose="02040603050505030304" pitchFamily="18" charset="0"/>
              </a:rPr>
            </a:br>
            <a:r>
              <a:rPr lang="de-DE" sz="1600" dirty="0">
                <a:latin typeface="Calisto MT" panose="02040603050505030304" pitchFamily="18" charset="0"/>
              </a:rPr>
              <a:t>Studium Fundamentale 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de-DE" sz="1600" b="1" dirty="0">
                <a:latin typeface="Calisto MT" panose="02040603050505030304" pitchFamily="18" charset="0"/>
              </a:rPr>
              <a:t>Clara Lanfermann, M.A.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de-DE" sz="1600" dirty="0">
              <a:latin typeface="Calisto MT" panose="02040603050505030304" pitchFamily="18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de-DE" sz="1600" dirty="0">
              <a:latin typeface="Calisto MT" panose="02040603050505030304" pitchFamily="18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de-DE" sz="1600" dirty="0">
              <a:latin typeface="Calisto MT" panose="02040603050505030304" pitchFamily="18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de-DE" sz="1600" dirty="0">
              <a:latin typeface="Calisto MT" panose="02040603050505030304" pitchFamily="18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de-DE" sz="1600" dirty="0">
              <a:latin typeface="Calisto MT" panose="02040603050505030304" pitchFamily="18" charset="0"/>
            </a:endParaRPr>
          </a:p>
          <a:p>
            <a:pPr algn="r">
              <a:lnSpc>
                <a:spcPct val="100000"/>
              </a:lnSpc>
              <a:spcBef>
                <a:spcPts val="450"/>
              </a:spcBef>
            </a:pPr>
            <a:r>
              <a:rPr lang="de-DE" sz="1400" dirty="0">
                <a:latin typeface="Calisto MT" panose="02040603050505030304" pitchFamily="18" charset="0"/>
              </a:rPr>
              <a:t>SIC, Scharnhorststraße 103-109, Raum 610 </a:t>
            </a:r>
            <a:br>
              <a:rPr lang="de-DE" sz="1400" dirty="0">
                <a:latin typeface="Calisto MT" panose="02040603050505030304" pitchFamily="18" charset="0"/>
              </a:rPr>
            </a:br>
            <a:r>
              <a:rPr lang="de-DE" sz="1400" dirty="0">
                <a:latin typeface="Calisto MT" panose="02040603050505030304" pitchFamily="18" charset="0"/>
              </a:rPr>
              <a:t>Zoom-Sprechstunde: mittwochs, 16:00 - 17:00 Uhr </a:t>
            </a:r>
            <a:br>
              <a:rPr lang="de-DE" sz="1400" dirty="0">
                <a:latin typeface="Calisto MT" panose="02040603050505030304" pitchFamily="18" charset="0"/>
              </a:rPr>
            </a:br>
            <a:r>
              <a:rPr lang="de-DE" sz="1400" dirty="0">
                <a:latin typeface="Calisto MT" panose="02040603050505030304" pitchFamily="18" charset="0"/>
              </a:rPr>
              <a:t>Telefon: 0251 83 25105 </a:t>
            </a:r>
            <a:br>
              <a:rPr lang="de-DE" sz="1400" dirty="0">
                <a:latin typeface="Calisto MT" panose="02040603050505030304" pitchFamily="18" charset="0"/>
              </a:rPr>
            </a:br>
            <a:r>
              <a:rPr lang="de-DE" sz="1400" dirty="0">
                <a:latin typeface="Calisto MT" panose="02040603050505030304" pitchFamily="18" charset="0"/>
              </a:rPr>
              <a:t>info.basic@uni-muenster.de</a:t>
            </a:r>
          </a:p>
        </p:txBody>
      </p:sp>
      <p:sp>
        <p:nvSpPr>
          <p:cNvPr id="10" name="Titel 6">
            <a:extLst>
              <a:ext uri="{FF2B5EF4-FFF2-40B4-BE49-F238E27FC236}">
                <a16:creationId xmlns:a16="http://schemas.microsoft.com/office/drawing/2014/main" id="{D260432B-DABC-45DD-8FB2-3486DA5AA5D6}"/>
              </a:ext>
            </a:extLst>
          </p:cNvPr>
          <p:cNvSpPr txBox="1">
            <a:spLocks/>
          </p:cNvSpPr>
          <p:nvPr/>
        </p:nvSpPr>
        <p:spPr>
          <a:xfrm>
            <a:off x="539553" y="1109550"/>
            <a:ext cx="8060994" cy="519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499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97" b="1" i="0" kern="120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3000" dirty="0">
                <a:latin typeface="Calisto MT" panose="02040603050505030304" pitchFamily="18" charset="0"/>
              </a:rPr>
              <a:t>Vorstellung der Fachberater*innen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BAA3B618-7ADA-440F-90C0-78EBA8F1087D}"/>
              </a:ext>
            </a:extLst>
          </p:cNvPr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5FC7D37E-2E7E-4027-BB77-4C0E88AC1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988840"/>
            <a:ext cx="2016224" cy="3019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419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8FC03C-C266-4645-ABC5-645062898383}" type="slidenum">
              <a:rPr lang="de-DE" sz="1200" smtClean="0"/>
              <a:pPr/>
              <a:t>4</a:t>
            </a:fld>
            <a:r>
              <a:rPr lang="de-DE" sz="1200"/>
              <a:t> </a:t>
            </a:r>
            <a:endParaRPr lang="de-DE" sz="120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59832" y="2113129"/>
            <a:ext cx="5791672" cy="297205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de-DE" sz="1600" dirty="0">
                <a:latin typeface="Calisto MT" panose="02040603050505030304" pitchFamily="18" charset="0"/>
              </a:rPr>
              <a:t>Wirtschaftswissenschaften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de-DE" sz="1600" b="1" dirty="0">
                <a:latin typeface="Calisto MT" panose="02040603050505030304" pitchFamily="18" charset="0"/>
              </a:rPr>
              <a:t>Julia Jänisch, M.Sc. 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de-DE" sz="1600" dirty="0">
              <a:latin typeface="Calisto MT" panose="02040603050505030304" pitchFamily="18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de-DE" sz="1600" dirty="0">
              <a:latin typeface="Calisto MT" panose="02040603050505030304" pitchFamily="18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de-DE" sz="1600" dirty="0">
              <a:latin typeface="Calisto MT" panose="02040603050505030304" pitchFamily="18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de-DE" sz="1600" dirty="0">
              <a:latin typeface="Calisto MT" panose="02040603050505030304" pitchFamily="18" charset="0"/>
            </a:endParaRPr>
          </a:p>
          <a:p>
            <a:pPr algn="r">
              <a:lnSpc>
                <a:spcPct val="100000"/>
              </a:lnSpc>
              <a:spcBef>
                <a:spcPts val="450"/>
              </a:spcBef>
            </a:pPr>
            <a:r>
              <a:rPr lang="de-DE" sz="1400" dirty="0">
                <a:latin typeface="Calisto MT" panose="02040603050505030304" pitchFamily="18" charset="0"/>
              </a:rPr>
              <a:t>Centrum für Interdisziplinäre Wirtschaftsforschung (CIW)</a:t>
            </a:r>
            <a:br>
              <a:rPr lang="de-DE" sz="1400" dirty="0">
                <a:latin typeface="Calisto MT" panose="02040603050505030304" pitchFamily="18" charset="0"/>
              </a:rPr>
            </a:br>
            <a:r>
              <a:rPr lang="de-DE" sz="1400" dirty="0">
                <a:latin typeface="Calisto MT" panose="02040603050505030304" pitchFamily="18" charset="0"/>
              </a:rPr>
              <a:t>Scharnhorststraße 100; Raum 111</a:t>
            </a:r>
            <a:br>
              <a:rPr lang="de-DE" sz="1400" dirty="0">
                <a:latin typeface="Calisto MT" panose="02040603050505030304" pitchFamily="18" charset="0"/>
              </a:rPr>
            </a:br>
            <a:r>
              <a:rPr lang="de-DE" sz="1400" i="1" dirty="0">
                <a:latin typeface="Calisto MT" panose="02040603050505030304" pitchFamily="18" charset="0"/>
              </a:rPr>
              <a:t>Telefonische Sprechstunde: ab Januar neue Zeiten, werden noch bekannt gegeben </a:t>
            </a:r>
            <a:br>
              <a:rPr lang="de-DE" sz="1400" i="1" dirty="0">
                <a:latin typeface="Calisto MT" panose="02040603050505030304" pitchFamily="18" charset="0"/>
              </a:rPr>
            </a:br>
            <a:r>
              <a:rPr lang="de-DE" sz="1400" dirty="0">
                <a:latin typeface="Calisto MT" panose="02040603050505030304" pitchFamily="18" charset="0"/>
              </a:rPr>
              <a:t>Telefon: 0251-83-24326</a:t>
            </a:r>
            <a:br>
              <a:rPr lang="de-DE" sz="1400" dirty="0">
                <a:latin typeface="Calisto MT" panose="02040603050505030304" pitchFamily="18" charset="0"/>
              </a:rPr>
            </a:br>
            <a:r>
              <a:rPr lang="de-DE" sz="1400" dirty="0">
                <a:latin typeface="Calisto MT" panose="02040603050505030304" pitchFamily="18" charset="0"/>
              </a:rPr>
              <a:t>ciw.studienberatung@wiwi.uni-muenster.de</a:t>
            </a:r>
            <a:br>
              <a:rPr lang="de-DE" sz="1600" dirty="0">
                <a:latin typeface="Calisto MT" panose="02040603050505030304" pitchFamily="18" charset="0"/>
              </a:rPr>
            </a:br>
            <a:endParaRPr lang="de-DE" sz="1600" i="1" dirty="0">
              <a:latin typeface="Calisto MT" panose="02040603050505030304" pitchFamily="18" charset="0"/>
            </a:endParaRPr>
          </a:p>
        </p:txBody>
      </p:sp>
      <p:sp>
        <p:nvSpPr>
          <p:cNvPr id="10" name="Titel 6">
            <a:extLst>
              <a:ext uri="{FF2B5EF4-FFF2-40B4-BE49-F238E27FC236}">
                <a16:creationId xmlns:a16="http://schemas.microsoft.com/office/drawing/2014/main" id="{054015A6-FF3D-4537-879E-99BCBDB12E5F}"/>
              </a:ext>
            </a:extLst>
          </p:cNvPr>
          <p:cNvSpPr txBox="1">
            <a:spLocks/>
          </p:cNvSpPr>
          <p:nvPr/>
        </p:nvSpPr>
        <p:spPr>
          <a:xfrm>
            <a:off x="539553" y="1109550"/>
            <a:ext cx="8060994" cy="519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499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97" b="1" i="0" kern="120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3000" dirty="0">
                <a:latin typeface="Calisto MT" panose="02040603050505030304" pitchFamily="18" charset="0"/>
              </a:rPr>
              <a:t>Vorstellung der Fachberater*innen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E742284-E406-4FA3-9812-CA78C4C29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13130"/>
            <a:ext cx="2171938" cy="2972054"/>
          </a:xfrm>
          <a:prstGeom prst="rect">
            <a:avLst/>
          </a:prstGeom>
          <a:noFill/>
          <a:ln w="12700"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BD435E82-43DE-49F0-8137-9503427F07B3}"/>
              </a:ext>
            </a:extLst>
          </p:cNvPr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7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8FC03C-C266-4645-ABC5-645062898383}" type="slidenum">
              <a:rPr lang="de-DE" sz="1200" smtClean="0"/>
              <a:pPr/>
              <a:t>5</a:t>
            </a:fld>
            <a:r>
              <a:rPr lang="de-DE" sz="1200"/>
              <a:t> </a:t>
            </a:r>
            <a:endParaRPr lang="de-DE" sz="1200" dirty="0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D599A188-2E9E-429E-AFBC-7D837C65B4E2}"/>
              </a:ext>
            </a:extLst>
          </p:cNvPr>
          <p:cNvSpPr txBox="1">
            <a:spLocks/>
          </p:cNvSpPr>
          <p:nvPr/>
        </p:nvSpPr>
        <p:spPr>
          <a:xfrm>
            <a:off x="539553" y="1109550"/>
            <a:ext cx="8060994" cy="519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499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97" b="1" i="0" kern="120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3000" dirty="0">
                <a:latin typeface="Calisto MT" panose="02040603050505030304" pitchFamily="18" charset="0"/>
              </a:rPr>
              <a:t>Vorstellung der Fachberater*innen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8630B8A9-27A4-4FD2-B4D1-0982F0E6CFA4}"/>
              </a:ext>
            </a:extLst>
          </p:cNvPr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Vertikaler Textplatzhalter 2">
            <a:extLst>
              <a:ext uri="{FF2B5EF4-FFF2-40B4-BE49-F238E27FC236}">
                <a16:creationId xmlns:a16="http://schemas.microsoft.com/office/drawing/2014/main" id="{2013ED64-C65A-4901-A482-33CEAD56B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23728" y="1994768"/>
            <a:ext cx="5616624" cy="35589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de-DE" sz="1600" dirty="0">
                <a:latin typeface="Calisto MT" panose="02040603050505030304" pitchFamily="18" charset="0"/>
              </a:rPr>
              <a:t>Rechtswissenschaften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de-DE" sz="1600" b="1" dirty="0">
                <a:latin typeface="Calisto MT" panose="02040603050505030304" pitchFamily="18" charset="0"/>
              </a:rPr>
              <a:t>Joana </a:t>
            </a:r>
            <a:r>
              <a:rPr lang="de-DE" sz="1600" b="1" dirty="0" err="1">
                <a:latin typeface="Calisto MT" panose="02040603050505030304" pitchFamily="18" charset="0"/>
              </a:rPr>
              <a:t>Kleyboldt</a:t>
            </a:r>
            <a:r>
              <a:rPr lang="de-DE" sz="1600" b="1" dirty="0">
                <a:latin typeface="Calisto MT" panose="02040603050505030304" pitchFamily="18" charset="0"/>
              </a:rPr>
              <a:t>, B.A. und Marisa Schönewolf, B.A.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de-DE" sz="1600" b="1" dirty="0">
              <a:latin typeface="Calisto MT" panose="02040603050505030304" pitchFamily="18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de-DE" sz="1600" b="1" dirty="0">
              <a:latin typeface="Calisto MT" panose="02040603050505030304" pitchFamily="18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de-DE" sz="1600" b="1" dirty="0">
              <a:latin typeface="Calisto MT" panose="02040603050505030304" pitchFamily="18" charset="0"/>
            </a:endParaRPr>
          </a:p>
          <a:p>
            <a:pPr algn="r">
              <a:lnSpc>
                <a:spcPct val="100000"/>
              </a:lnSpc>
              <a:spcBef>
                <a:spcPts val="450"/>
              </a:spcBef>
            </a:pPr>
            <a:r>
              <a:rPr lang="de-DE" sz="1400" dirty="0">
                <a:latin typeface="Calisto MT" panose="02040603050505030304" pitchFamily="18" charset="0"/>
              </a:rPr>
              <a:t>Studieninformationszentrum </a:t>
            </a:r>
            <a:br>
              <a:rPr lang="de-DE" sz="1400" dirty="0">
                <a:latin typeface="Calisto MT" panose="02040603050505030304" pitchFamily="18" charset="0"/>
              </a:rPr>
            </a:br>
            <a:r>
              <a:rPr lang="de-DE" sz="1400" dirty="0">
                <a:latin typeface="Calisto MT" panose="02040603050505030304" pitchFamily="18" charset="0"/>
              </a:rPr>
              <a:t>Rechtswissenschaftliche Fakultät </a:t>
            </a:r>
            <a:br>
              <a:rPr lang="de-DE" sz="1400" dirty="0">
                <a:latin typeface="Calisto MT" panose="02040603050505030304" pitchFamily="18" charset="0"/>
              </a:rPr>
            </a:br>
            <a:r>
              <a:rPr lang="de-DE" sz="1400" dirty="0">
                <a:latin typeface="Calisto MT" panose="02040603050505030304" pitchFamily="18" charset="0"/>
              </a:rPr>
              <a:t>Universitätsstraße 14-16; Raum J 0007</a:t>
            </a:r>
            <a:br>
              <a:rPr lang="de-DE" sz="1400" dirty="0">
                <a:latin typeface="Calisto MT" panose="02040603050505030304" pitchFamily="18" charset="0"/>
              </a:rPr>
            </a:br>
            <a:r>
              <a:rPr lang="de-DE" sz="1400" dirty="0">
                <a:latin typeface="Calisto MT" panose="02040603050505030304" pitchFamily="18" charset="0"/>
              </a:rPr>
              <a:t>Sprechstunde:  dienstags 9:30 - 11:30 Uhr und freitags 09:00 - 11:00 Uhr</a:t>
            </a:r>
            <a:br>
              <a:rPr lang="de-DE" sz="1400" dirty="0">
                <a:latin typeface="Calisto MT" panose="02040603050505030304" pitchFamily="18" charset="0"/>
              </a:rPr>
            </a:br>
            <a:r>
              <a:rPr lang="de-DE" sz="1400" dirty="0">
                <a:latin typeface="Calisto MT" panose="02040603050505030304" pitchFamily="18" charset="0"/>
              </a:rPr>
              <a:t>Telefon: 0251-83-21105</a:t>
            </a:r>
            <a:br>
              <a:rPr lang="de-DE" sz="1400" dirty="0">
                <a:latin typeface="Calisto MT" panose="02040603050505030304" pitchFamily="18" charset="0"/>
              </a:rPr>
            </a:br>
            <a:r>
              <a:rPr lang="de-DE" sz="1400" dirty="0">
                <a:latin typeface="Calisto MT" panose="02040603050505030304" pitchFamily="18" charset="0"/>
              </a:rPr>
              <a:t>bachelor.jura@uni-muenster.de</a:t>
            </a:r>
            <a:endParaRPr lang="de-DE" sz="1400" i="1" dirty="0">
              <a:latin typeface="Calisto MT" panose="02040603050505030304" pitchFamily="18" charset="0"/>
            </a:endParaRPr>
          </a:p>
        </p:txBody>
      </p:sp>
      <p:pic>
        <p:nvPicPr>
          <p:cNvPr id="3" name="Grafik 2" descr="Ein Bild, das Person, darstellend enthält.&#10;&#10;Automatisch generierte Beschreibung">
            <a:extLst>
              <a:ext uri="{FF2B5EF4-FFF2-40B4-BE49-F238E27FC236}">
                <a16:creationId xmlns:a16="http://schemas.microsoft.com/office/drawing/2014/main" id="{7E9C2042-D6CF-4579-9C7E-3CC75D92E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890533"/>
            <a:ext cx="1232140" cy="1848211"/>
          </a:xfrm>
          <a:prstGeom prst="rect">
            <a:avLst/>
          </a:prstGeom>
        </p:spPr>
      </p:pic>
      <p:pic>
        <p:nvPicPr>
          <p:cNvPr id="5" name="Grafik 4" descr="Ein Bild, das Person, Kleidung, darstellend enthält.&#10;&#10;Automatisch generierte Beschreibung">
            <a:extLst>
              <a:ext uri="{FF2B5EF4-FFF2-40B4-BE49-F238E27FC236}">
                <a16:creationId xmlns:a16="http://schemas.microsoft.com/office/drawing/2014/main" id="{DD3BB099-3822-4260-A293-1F776B53B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3876745"/>
            <a:ext cx="1232141" cy="184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13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8FC03C-C266-4645-ABC5-645062898383}" type="slidenum">
              <a:rPr lang="de-DE" sz="1200" smtClean="0"/>
              <a:pPr/>
              <a:t>6</a:t>
            </a:fld>
            <a:r>
              <a:rPr lang="de-DE" sz="1200"/>
              <a:t> </a:t>
            </a:r>
            <a:endParaRPr lang="de-DE" sz="1200" dirty="0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2C73B48D-ACED-47B8-880F-3825ABE8043A}"/>
              </a:ext>
            </a:extLst>
          </p:cNvPr>
          <p:cNvSpPr txBox="1">
            <a:spLocks/>
          </p:cNvSpPr>
          <p:nvPr/>
        </p:nvSpPr>
        <p:spPr>
          <a:xfrm>
            <a:off x="539553" y="1109550"/>
            <a:ext cx="8060994" cy="519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499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97" b="1" i="0" kern="120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3000" dirty="0">
                <a:latin typeface="Calisto MT" panose="02040603050505030304" pitchFamily="18" charset="0"/>
              </a:rPr>
              <a:t>Vorstellung der Fachberater*innen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D1B34057-2723-4918-BED0-05FC0AB2DEEA}"/>
              </a:ext>
            </a:extLst>
          </p:cNvPr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Ein Bild, das Text, Person, drinnen enthält.&#10;&#10;Automatisch generierte Beschreibung">
            <a:extLst>
              <a:ext uri="{FF2B5EF4-FFF2-40B4-BE49-F238E27FC236}">
                <a16:creationId xmlns:a16="http://schemas.microsoft.com/office/drawing/2014/main" id="{654A460B-1F9B-4C00-ACE7-DE0191923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943" y="3525926"/>
            <a:ext cx="1669682" cy="2051323"/>
          </a:xfrm>
          <a:prstGeom prst="rect">
            <a:avLst/>
          </a:prstGeom>
          <a:ln w="1270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 descr="Ein Bild, das Person, Mann, lächelnd, darstellend enthält.&#10;&#10;Automatisch generierte Beschreibung">
            <a:extLst>
              <a:ext uri="{FF2B5EF4-FFF2-40B4-BE49-F238E27FC236}">
                <a16:creationId xmlns:a16="http://schemas.microsoft.com/office/drawing/2014/main" id="{72F52E97-2295-45EB-AD64-F8A266CD82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46"/>
          <a:stretch/>
        </p:blipFill>
        <p:spPr>
          <a:xfrm>
            <a:off x="5508104" y="1986454"/>
            <a:ext cx="1296144" cy="1973052"/>
          </a:xfrm>
          <a:prstGeom prst="rect">
            <a:avLst/>
          </a:prstGeom>
          <a:ln w="1270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Vertikaler Textplatzhalter 2">
            <a:extLst>
              <a:ext uri="{FF2B5EF4-FFF2-40B4-BE49-F238E27FC236}">
                <a16:creationId xmlns:a16="http://schemas.microsoft.com/office/drawing/2014/main" id="{EF86717C-F12D-4F76-96AE-5BAF05EB7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9553" y="1988840"/>
            <a:ext cx="4637856" cy="153708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de-DE" sz="1600" dirty="0">
                <a:latin typeface="Calisto MT" panose="02040603050505030304" pitchFamily="18" charset="0"/>
              </a:rPr>
              <a:t>Politikwissenschaftliche Anerkennung und Einstufung, Studium Fundamentale</a:t>
            </a:r>
            <a:endParaRPr lang="de-DE" sz="1600" b="1" dirty="0">
              <a:latin typeface="Calisto MT" panose="02040603050505030304" pitchFamily="18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de-DE" sz="1600" b="1" dirty="0">
                <a:latin typeface="Calisto MT" panose="02040603050505030304" pitchFamily="18" charset="0"/>
              </a:rPr>
              <a:t>Prof. Dr. Oliver Hidalgo und Dr. Karsten Mause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de-DE" sz="1600" dirty="0">
              <a:latin typeface="Calisto MT" panose="02040603050505030304" pitchFamily="18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de-DE" sz="1600" dirty="0">
              <a:latin typeface="Calisto MT" panose="02040603050505030304" pitchFamily="18" charset="0"/>
            </a:endParaRPr>
          </a:p>
          <a:p>
            <a:pPr algn="r">
              <a:lnSpc>
                <a:spcPct val="100000"/>
              </a:lnSpc>
              <a:spcBef>
                <a:spcPts val="450"/>
              </a:spcBef>
            </a:pPr>
            <a:r>
              <a:rPr lang="de-DE" sz="1600" i="1" dirty="0">
                <a:latin typeface="Calisto MT" panose="02040603050505030304" pitchFamily="18" charset="0"/>
              </a:rPr>
              <a:t>anerkennung.wiporecht@uni-muenster.de</a:t>
            </a:r>
          </a:p>
        </p:txBody>
      </p:sp>
    </p:spTree>
    <p:extLst>
      <p:ext uri="{BB962C8B-B14F-4D97-AF65-F5344CB8AC3E}">
        <p14:creationId xmlns:p14="http://schemas.microsoft.com/office/powerpoint/2010/main" val="192565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8FC03C-C266-4645-ABC5-645062898383}" type="slidenum">
              <a:rPr lang="de-DE" sz="1200" smtClean="0"/>
              <a:pPr/>
              <a:t>7</a:t>
            </a:fld>
            <a:r>
              <a:rPr lang="de-DE" sz="1200"/>
              <a:t> </a:t>
            </a:r>
            <a:endParaRPr lang="de-DE" sz="120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707904" y="1837001"/>
            <a:ext cx="5025165" cy="138339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de-DE" sz="1600" b="1" dirty="0">
                <a:latin typeface="Calisto MT" panose="02040603050505030304" pitchFamily="18" charset="0"/>
              </a:rPr>
              <a:t>Fachschaft interdisziplinäre Studien: Wirtschaft, Politik und Recht</a:t>
            </a:r>
            <a:br>
              <a:rPr lang="de-DE" sz="1600" dirty="0">
                <a:latin typeface="Calisto MT" panose="02040603050505030304" pitchFamily="18" charset="0"/>
              </a:rPr>
            </a:br>
            <a:r>
              <a:rPr lang="de-DE" sz="1600" dirty="0">
                <a:latin typeface="Calisto MT" panose="02040603050505030304" pitchFamily="18" charset="0"/>
              </a:rPr>
              <a:t>zuständig für Politik &amp; Wirtschaft, Wirtschaft &amp; Recht </a:t>
            </a:r>
            <a:endParaRPr lang="de-DE" sz="1600" b="1" dirty="0">
              <a:latin typeface="Calisto MT" panose="02040603050505030304" pitchFamily="18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de-DE" sz="1600" i="1" dirty="0">
                <a:latin typeface="Calisto MT" panose="02040603050505030304" pitchFamily="18" charset="0"/>
              </a:rPr>
              <a:t>fswipo@uni-muenster.de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de-DE" sz="1600" dirty="0">
              <a:latin typeface="Calisto MT" panose="02040603050505030304" pitchFamily="18" charset="0"/>
            </a:endParaRPr>
          </a:p>
        </p:txBody>
      </p:sp>
      <p:pic>
        <p:nvPicPr>
          <p:cNvPr id="7170" name="Picture 2" descr="Bild kÃ¶nnte enthalten: 17 Personen, Personen, die lachen, Baum, Schuhe, im Freien und Natur">
            <a:extLst>
              <a:ext uri="{FF2B5EF4-FFF2-40B4-BE49-F238E27FC236}">
                <a16:creationId xmlns:a16="http://schemas.microsoft.com/office/drawing/2014/main" id="{8FD1D3CD-77D1-40EA-B7B9-166097492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832982"/>
            <a:ext cx="2880000" cy="1920000"/>
          </a:xfrm>
          <a:prstGeom prst="rect">
            <a:avLst/>
          </a:prstGeom>
          <a:noFill/>
          <a:ln w="12700"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ld kÃ¶nnte enthalten: 26 Personen, Personen, die lachen, Personen, die sitzen, Schuhe und im Freien">
            <a:extLst>
              <a:ext uri="{FF2B5EF4-FFF2-40B4-BE49-F238E27FC236}">
                <a16:creationId xmlns:a16="http://schemas.microsoft.com/office/drawing/2014/main" id="{3247FDDB-D5A5-4534-9ABA-FA3B160F7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18" y="3846431"/>
            <a:ext cx="2880000" cy="1920000"/>
          </a:xfrm>
          <a:prstGeom prst="rect">
            <a:avLst/>
          </a:prstGeom>
          <a:noFill/>
          <a:ln w="12700"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6">
            <a:extLst>
              <a:ext uri="{FF2B5EF4-FFF2-40B4-BE49-F238E27FC236}">
                <a16:creationId xmlns:a16="http://schemas.microsoft.com/office/drawing/2014/main" id="{90295892-CB75-4A8D-BA66-810BE71E5A63}"/>
              </a:ext>
            </a:extLst>
          </p:cNvPr>
          <p:cNvSpPr txBox="1">
            <a:spLocks/>
          </p:cNvSpPr>
          <p:nvPr/>
        </p:nvSpPr>
        <p:spPr>
          <a:xfrm>
            <a:off x="539553" y="1109550"/>
            <a:ext cx="8060994" cy="519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499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97" b="1" i="0" kern="120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3000" dirty="0">
                <a:latin typeface="Calisto MT" panose="02040603050505030304" pitchFamily="18" charset="0"/>
              </a:rPr>
              <a:t>Vorstellung der Fachschaften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B08A85B6-45D4-4123-A81A-C6B51F43C25A}"/>
              </a:ext>
            </a:extLst>
          </p:cNvPr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Vertikaler Textplatzhalter 2">
            <a:extLst>
              <a:ext uri="{FF2B5EF4-FFF2-40B4-BE49-F238E27FC236}">
                <a16:creationId xmlns:a16="http://schemas.microsoft.com/office/drawing/2014/main" id="{5A4C5B51-5EC5-4798-993B-A69756C4C0A8}"/>
              </a:ext>
            </a:extLst>
          </p:cNvPr>
          <p:cNvSpPr txBox="1">
            <a:spLocks/>
          </p:cNvSpPr>
          <p:nvPr/>
        </p:nvSpPr>
        <p:spPr>
          <a:xfrm>
            <a:off x="5613" y="4964845"/>
            <a:ext cx="5025165" cy="8295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4993" rtl="0" eaLnBrk="1" latinLnBrk="0" hangingPunct="1">
              <a:lnSpc>
                <a:spcPct val="112000"/>
              </a:lnSpc>
              <a:spcBef>
                <a:spcPts val="974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98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2720" indent="-107876" algn="l" defTabSz="684993" rtl="0" eaLnBrk="1" latinLnBrk="0" hangingPunct="1">
              <a:lnSpc>
                <a:spcPct val="112000"/>
              </a:lnSpc>
              <a:spcBef>
                <a:spcPts val="974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4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565" indent="-107876" algn="l" defTabSz="684993" rtl="0" eaLnBrk="1" latinLnBrk="0" hangingPunct="1">
              <a:lnSpc>
                <a:spcPct val="112000"/>
              </a:lnSpc>
              <a:spcBef>
                <a:spcPts val="974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4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409" indent="-107876" algn="l" defTabSz="684993" rtl="0" eaLnBrk="1" latinLnBrk="0" hangingPunct="1">
              <a:lnSpc>
                <a:spcPct val="112000"/>
              </a:lnSpc>
              <a:spcBef>
                <a:spcPts val="974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4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253" indent="-107876" algn="l" defTabSz="684993" rtl="0" eaLnBrk="1" latinLnBrk="0" hangingPunct="1">
              <a:lnSpc>
                <a:spcPct val="112000"/>
              </a:lnSpc>
              <a:spcBef>
                <a:spcPts val="974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4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7253" indent="-107876" algn="l" defTabSz="684993" rtl="0" eaLnBrk="1" latinLnBrk="0" hangingPunct="1">
              <a:lnSpc>
                <a:spcPct val="112000"/>
              </a:lnSpc>
              <a:spcBef>
                <a:spcPts val="974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4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7253" indent="-107876" algn="l" defTabSz="684993" rtl="0" eaLnBrk="1" latinLnBrk="0" hangingPunct="1">
              <a:lnSpc>
                <a:spcPct val="112000"/>
              </a:lnSpc>
              <a:spcBef>
                <a:spcPts val="974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4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253" indent="-107876" algn="l" defTabSz="684993" rtl="0" eaLnBrk="1" latinLnBrk="0" hangingPunct="1">
              <a:lnSpc>
                <a:spcPct val="112000"/>
              </a:lnSpc>
              <a:spcBef>
                <a:spcPts val="974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4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253" indent="-107876" algn="l" defTabSz="684993" rtl="0" eaLnBrk="1" latinLnBrk="0" hangingPunct="1">
              <a:lnSpc>
                <a:spcPct val="112000"/>
              </a:lnSpc>
              <a:spcBef>
                <a:spcPts val="974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4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450"/>
              </a:spcBef>
            </a:pPr>
            <a:r>
              <a:rPr lang="de-DE" sz="1600" b="1" dirty="0">
                <a:latin typeface="Calisto MT" panose="02040603050505030304" pitchFamily="18" charset="0"/>
              </a:rPr>
              <a:t>Fachschaft Politikwissenschaft</a:t>
            </a:r>
          </a:p>
          <a:p>
            <a:pPr algn="r">
              <a:lnSpc>
                <a:spcPct val="100000"/>
              </a:lnSpc>
              <a:spcBef>
                <a:spcPts val="450"/>
              </a:spcBef>
            </a:pPr>
            <a:r>
              <a:rPr lang="de-DE" sz="1600" dirty="0">
                <a:latin typeface="Calisto MT" panose="02040603050505030304" pitchFamily="18" charset="0"/>
              </a:rPr>
              <a:t>zuständig für Politik &amp; Recht </a:t>
            </a:r>
            <a:br>
              <a:rPr lang="de-DE" sz="1600" dirty="0">
                <a:latin typeface="Calisto MT" panose="02040603050505030304" pitchFamily="18" charset="0"/>
              </a:rPr>
            </a:br>
            <a:r>
              <a:rPr lang="de-DE" sz="1600" i="1" dirty="0">
                <a:latin typeface="Calisto MT" panose="02040603050505030304" pitchFamily="18" charset="0"/>
              </a:rPr>
              <a:t>fs-politik@listserv.uni-muenster.de</a:t>
            </a:r>
          </a:p>
        </p:txBody>
      </p:sp>
    </p:spTree>
    <p:extLst>
      <p:ext uri="{BB962C8B-B14F-4D97-AF65-F5344CB8AC3E}">
        <p14:creationId xmlns:p14="http://schemas.microsoft.com/office/powerpoint/2010/main" val="218499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8FC03C-C266-4645-ABC5-645062898383}" type="slidenum">
              <a:rPr lang="de-DE" sz="1200" smtClean="0"/>
              <a:pPr/>
              <a:t>8</a:t>
            </a:fld>
            <a:r>
              <a:rPr lang="de-DE" sz="1200"/>
              <a:t> </a:t>
            </a:r>
            <a:endParaRPr lang="de-DE" sz="120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552" y="1988839"/>
            <a:ext cx="8311951" cy="237624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de-DE" sz="1600" b="1" dirty="0">
                <a:latin typeface="Calisto MT" panose="02040603050505030304" pitchFamily="18" charset="0"/>
              </a:rPr>
              <a:t>Prüfungsamt Wirtschaftswissenschaften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de-DE" sz="1600" dirty="0">
                <a:latin typeface="Calisto MT" panose="02040603050505030304" pitchFamily="18" charset="0"/>
              </a:rPr>
              <a:t>Telefon: 0251-83 37915</a:t>
            </a:r>
            <a:br>
              <a:rPr lang="de-DE" sz="1600" dirty="0">
                <a:latin typeface="Calisto MT" panose="02040603050505030304" pitchFamily="18" charset="0"/>
              </a:rPr>
            </a:br>
            <a:r>
              <a:rPr lang="de-DE" sz="1600" dirty="0" err="1">
                <a:latin typeface="Calisto MT" panose="02040603050505030304" pitchFamily="18" charset="0"/>
              </a:rPr>
              <a:t>Corrensstraße</a:t>
            </a:r>
            <a:r>
              <a:rPr lang="de-DE" sz="1600" dirty="0">
                <a:latin typeface="Calisto MT" panose="02040603050505030304" pitchFamily="18" charset="0"/>
              </a:rPr>
              <a:t> 1</a:t>
            </a:r>
            <a:br>
              <a:rPr lang="de-DE" sz="1600" dirty="0">
                <a:latin typeface="Calisto MT" panose="02040603050505030304" pitchFamily="18" charset="0"/>
              </a:rPr>
            </a:br>
            <a:r>
              <a:rPr lang="de-DE" sz="1600" dirty="0">
                <a:latin typeface="Calisto MT" panose="02040603050505030304" pitchFamily="18" charset="0"/>
              </a:rPr>
              <a:t>48 149 Münster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de-DE" sz="1600" dirty="0">
              <a:latin typeface="Calisto MT" panose="02040603050505030304" pitchFamily="18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de-DE" sz="1600" dirty="0">
                <a:latin typeface="Calisto MT" panose="02040603050505030304" pitchFamily="18" charset="0"/>
              </a:rPr>
              <a:t>Telefonische Sprechstunde: montags-donnerstags, </a:t>
            </a:r>
            <a:br>
              <a:rPr lang="de-DE" sz="1600" dirty="0">
                <a:latin typeface="Calisto MT" panose="02040603050505030304" pitchFamily="18" charset="0"/>
              </a:rPr>
            </a:br>
            <a:r>
              <a:rPr lang="de-DE" sz="1600" dirty="0">
                <a:latin typeface="Calisto MT" panose="02040603050505030304" pitchFamily="18" charset="0"/>
              </a:rPr>
              <a:t>11:00 - 12:00 Uhr und 13:30 - 15 Uhr, freitags 10:00 – 12:00 Uhr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de-DE" sz="1600" i="1" dirty="0">
                <a:latin typeface="Calisto MT" panose="02040603050505030304" pitchFamily="18" charset="0"/>
                <a:hlinkClick r:id="rId3"/>
              </a:rPr>
              <a:t>pam.wiporecht@wiwi.uni-muenster.de</a:t>
            </a:r>
            <a:endParaRPr lang="de-DE" sz="1600" i="1" dirty="0">
              <a:latin typeface="Calisto MT" panose="02040603050505030304" pitchFamily="18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de-DE" sz="1600" i="1" dirty="0">
              <a:latin typeface="Calisto MT" panose="02040603050505030304" pitchFamily="18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de-DE" sz="1600" i="1" dirty="0">
              <a:latin typeface="Calisto MT" panose="02040603050505030304" pitchFamily="18" charset="0"/>
            </a:endParaRPr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B4B80862-2EB0-4942-B58B-1F8AF5A9A9A1}"/>
              </a:ext>
            </a:extLst>
          </p:cNvPr>
          <p:cNvSpPr txBox="1">
            <a:spLocks/>
          </p:cNvSpPr>
          <p:nvPr/>
        </p:nvSpPr>
        <p:spPr>
          <a:xfrm>
            <a:off x="539553" y="1109550"/>
            <a:ext cx="8060994" cy="519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499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97" b="1" i="0" kern="120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3000" dirty="0">
                <a:latin typeface="Calisto MT" panose="02040603050505030304" pitchFamily="18" charset="0"/>
              </a:rPr>
              <a:t>Prüfungsamt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1901CE5C-E5AF-4E48-8928-A74D427259A8}"/>
              </a:ext>
            </a:extLst>
          </p:cNvPr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134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8FC03C-C266-4645-ABC5-645062898383}" type="slidenum">
              <a:rPr lang="de-DE" sz="1200" smtClean="0"/>
              <a:pPr/>
              <a:t>9</a:t>
            </a:fld>
            <a:r>
              <a:rPr lang="de-DE" sz="1200"/>
              <a:t> </a:t>
            </a:r>
            <a:endParaRPr lang="de-DE" sz="120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552" y="1988839"/>
            <a:ext cx="8311951" cy="237624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50"/>
              </a:spcBef>
            </a:pPr>
            <a:endParaRPr lang="de-DE" sz="1600" i="1" dirty="0">
              <a:latin typeface="Calisto MT" panose="02040603050505030304" pitchFamily="18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de-DE" sz="1600" i="1" dirty="0">
              <a:latin typeface="Calisto MT" panose="02040603050505030304" pitchFamily="18" charset="0"/>
            </a:endParaRPr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B4B80862-2EB0-4942-B58B-1F8AF5A9A9A1}"/>
              </a:ext>
            </a:extLst>
          </p:cNvPr>
          <p:cNvSpPr txBox="1">
            <a:spLocks/>
          </p:cNvSpPr>
          <p:nvPr/>
        </p:nvSpPr>
        <p:spPr>
          <a:xfrm>
            <a:off x="539553" y="1109550"/>
            <a:ext cx="8060994" cy="519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499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97" b="1" i="0" kern="120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3000" dirty="0">
                <a:latin typeface="Calisto MT" panose="02040603050505030304" pitchFamily="18" charset="0"/>
              </a:rPr>
              <a:t>Menti-Umfrage: Corona Studium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1901CE5C-E5AF-4E48-8928-A74D427259A8}"/>
              </a:ext>
            </a:extLst>
          </p:cNvPr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D45CBD43-2A85-4EFA-9481-0D7241646C21}"/>
              </a:ext>
            </a:extLst>
          </p:cNvPr>
          <p:cNvSpPr txBox="1"/>
          <p:nvPr/>
        </p:nvSpPr>
        <p:spPr>
          <a:xfrm>
            <a:off x="539552" y="1844826"/>
            <a:ext cx="6855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Calisto MT" panose="02040603050505030304" pitchFamily="18" charset="0"/>
                <a:hlinkClick r:id="rId3"/>
              </a:rPr>
              <a:t>https://www.menti.com/2m5q3hrykp</a:t>
            </a:r>
            <a:r>
              <a:rPr lang="de-DE" dirty="0">
                <a:latin typeface="Calisto MT" panose="02040603050505030304" pitchFamily="18" charset="0"/>
              </a:rPr>
              <a:t> oder Code </a:t>
            </a:r>
            <a:r>
              <a:rPr lang="de-DE" b="1" i="0" dirty="0">
                <a:solidFill>
                  <a:srgbClr val="252B36"/>
                </a:solidFill>
                <a:effectLst/>
                <a:latin typeface="Calisto MT" panose="02040603050505030304" pitchFamily="18" charset="0"/>
              </a:rPr>
              <a:t>2825 4807 </a:t>
            </a:r>
            <a:endParaRPr lang="de-DE" dirty="0">
              <a:latin typeface="Calisto MT" panose="0204060305050503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6CCA1FA-2DAD-4F28-B224-E3A59F766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221415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37087"/>
      </p:ext>
    </p:extLst>
  </p:cSld>
  <p:clrMapOvr>
    <a:masterClrMapping/>
  </p:clrMapOvr>
</p:sld>
</file>

<file path=ppt/theme/theme1.xml><?xml version="1.0" encoding="utf-8"?>
<a:theme xmlns:a="http://schemas.openxmlformats.org/drawingml/2006/main" name="WWU Münster PowerPoint Master">
  <a:themeElements>
    <a:clrScheme name="WWU Münster Var2">
      <a:dk1>
        <a:srgbClr val="58585A"/>
      </a:dk1>
      <a:lt1>
        <a:srgbClr val="F4F4F4"/>
      </a:lt1>
      <a:dk2>
        <a:srgbClr val="F4F4F4"/>
      </a:dk2>
      <a:lt2>
        <a:srgbClr val="008E96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WWU_Var2_Meta_16x9_02.potx" id="{66904EF6-906B-4187-9A83-91C97C2B153E}" vid="{9118B70F-F31D-4B7C-9683-3877A379839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PPT_WWU_Var2_Meta_16x9_02</Template>
  <TotalTime>0</TotalTime>
  <Words>912</Words>
  <Application>Microsoft Office PowerPoint</Application>
  <PresentationFormat>Bildschirmpräsentation (4:3)</PresentationFormat>
  <Paragraphs>119</Paragraphs>
  <Slides>18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Calisto MT</vt:lpstr>
      <vt:lpstr>Meta Offc Pro</vt:lpstr>
      <vt:lpstr>WWU Münster PowerPoint Master</vt:lpstr>
      <vt:lpstr>Vollversammlung  Politik &amp; Recht, Politik &amp; Wirtschaft, Wirtschaft &amp; Recht </vt:lpstr>
      <vt:lpstr>Themen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wir-lieben-office.de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zweizeilige Titel der Präsentation</dc:title>
  <dc:creator>Stephanie H.</dc:creator>
  <cp:lastModifiedBy>Alexander</cp:lastModifiedBy>
  <cp:revision>157</cp:revision>
  <dcterms:created xsi:type="dcterms:W3CDTF">2017-11-14T21:00:53Z</dcterms:created>
  <dcterms:modified xsi:type="dcterms:W3CDTF">2021-06-30T12:32:11Z</dcterms:modified>
</cp:coreProperties>
</file>