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phie Wohlhage" initials="SW" lastIdx="1" clrIdx="0"/>
  <p:cmAuthor id="1" name="Ulrike Augustin" initials="UA" lastIdx="19" clrIdx="1"/>
  <p:cmAuthor id="2" name="Sarah J. Grünendahl" initials="SJG" lastIdx="9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89"/>
    <a:srgbClr val="5A5A56"/>
    <a:srgbClr val="3E3E3B"/>
    <a:srgbClr val="75C83B"/>
    <a:srgbClr val="000000"/>
    <a:srgbClr val="00305E"/>
    <a:srgbClr val="B1C800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FD4443E-F989-4FC4-A0C8-D5A2AF1F390B}" styleName="Dunkle Formatvorlage 1 - Akz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862C0365-58AA-4156-B2BA-C5B5F6C016F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1058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PP_Hintergrund_05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292725" y="5805488"/>
            <a:ext cx="289718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de-DE" sz="1500" dirty="0">
              <a:solidFill>
                <a:srgbClr val="0099CC"/>
              </a:solidFill>
              <a:latin typeface="MetaNormal-Roman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4475" y="1244593"/>
            <a:ext cx="8648700" cy="4041795"/>
          </a:xfrm>
        </p:spPr>
        <p:txBody>
          <a:bodyPr anchor="t" anchorCtr="0"/>
          <a:lstStyle>
            <a:lvl1pPr>
              <a:defRPr sz="3000">
                <a:solidFill>
                  <a:srgbClr val="3E3E3B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pic>
        <p:nvPicPr>
          <p:cNvPr id="7" name="Picture 2" descr="AACSB_seal_final_reversed_w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087" y="6038057"/>
            <a:ext cx="569913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8"/>
          <p:cNvPicPr/>
          <p:nvPr userDrawn="1"/>
        </p:nvPicPr>
        <p:blipFill rotWithShape="1">
          <a:blip r:embed="rId4"/>
          <a:srcRect l="14286" t="33058" r="65079" b="39670"/>
          <a:stretch/>
        </p:blipFill>
        <p:spPr bwMode="auto">
          <a:xfrm>
            <a:off x="6741319" y="5715799"/>
            <a:ext cx="2222749" cy="9715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E3E3B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4" name="Grafik 3"/>
          <p:cNvPicPr/>
          <p:nvPr userDrawn="1"/>
        </p:nvPicPr>
        <p:blipFill rotWithShape="1">
          <a:blip r:embed="rId2"/>
          <a:srcRect l="29655" t="40884" r="67260" b="49353"/>
          <a:stretch/>
        </p:blipFill>
        <p:spPr bwMode="auto">
          <a:xfrm>
            <a:off x="8496682" y="3499458"/>
            <a:ext cx="647318" cy="64807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04788" y="1931988"/>
            <a:ext cx="4267200" cy="3783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4388" y="1931988"/>
            <a:ext cx="4268787" cy="3783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pic>
        <p:nvPicPr>
          <p:cNvPr id="5" name="Grafik 4"/>
          <p:cNvPicPr/>
          <p:nvPr userDrawn="1"/>
        </p:nvPicPr>
        <p:blipFill rotWithShape="1">
          <a:blip r:embed="rId2"/>
          <a:srcRect l="29655" t="40884" r="67260" b="49353"/>
          <a:stretch/>
        </p:blipFill>
        <p:spPr bwMode="auto">
          <a:xfrm>
            <a:off x="8496682" y="3499458"/>
            <a:ext cx="647318" cy="64807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PP_Hintergrund_05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175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4788" y="857251"/>
            <a:ext cx="8688387" cy="699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&gt; Überschrift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4788" y="1931988"/>
            <a:ext cx="8688387" cy="37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79388" y="6538913"/>
            <a:ext cx="43434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de-DE" sz="1100" dirty="0">
                <a:solidFill>
                  <a:srgbClr val="3E3E3B"/>
                </a:solidFill>
                <a:latin typeface="MetaNormal-Roman" pitchFamily="34" charset="0"/>
              </a:rPr>
              <a:t>Wirtschaftswissenschaftliche</a:t>
            </a:r>
            <a:r>
              <a:rPr lang="de-DE" sz="1100" baseline="0" dirty="0">
                <a:solidFill>
                  <a:srgbClr val="3E3E3B"/>
                </a:solidFill>
                <a:latin typeface="MetaNormal-Roman" pitchFamily="34" charset="0"/>
              </a:rPr>
              <a:t> Fakultät</a:t>
            </a:r>
            <a:endParaRPr lang="de-DE" sz="1100" dirty="0">
              <a:solidFill>
                <a:srgbClr val="3E3E3B"/>
              </a:solidFill>
              <a:latin typeface="MetaNormal-Roman" pitchFamily="34" charset="0"/>
            </a:endParaRPr>
          </a:p>
        </p:txBody>
      </p:sp>
      <p:pic>
        <p:nvPicPr>
          <p:cNvPr id="2" name="Picture 2" descr="AACSB_seal_final_reversed_w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158" y="6146483"/>
            <a:ext cx="569913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 9"/>
          <p:cNvPicPr/>
          <p:nvPr userDrawn="1"/>
        </p:nvPicPr>
        <p:blipFill rotWithShape="1">
          <a:blip r:embed="rId7"/>
          <a:srcRect l="14286" t="33058" r="65079" b="39670"/>
          <a:stretch/>
        </p:blipFill>
        <p:spPr bwMode="auto">
          <a:xfrm>
            <a:off x="6894859" y="3175"/>
            <a:ext cx="1998316" cy="8771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0" r:id="rId2"/>
    <p:sldLayoutId id="2147483671" r:id="rId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E3E3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MetaNormal-Roman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MetaNormal-Roman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MetaNormal-Roman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MetaNormal-Roman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MetaNormal-Roman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MetaNormal-Roman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MetaNormal-Roman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MetaNormal-Roman" pitchFamily="34" charset="0"/>
          <a:ea typeface="ＭＳ Ｐゴシック" pitchFamily="34" charset="-128"/>
        </a:defRPr>
      </a:lvl9pPr>
    </p:titleStyle>
    <p:bodyStyle>
      <a:lvl1pPr marL="1588" indent="173038" algn="l" rtl="0" eaLnBrk="1" fontAlgn="base" hangingPunct="1">
        <a:spcBef>
          <a:spcPct val="0"/>
        </a:spcBef>
        <a:spcAft>
          <a:spcPct val="0"/>
        </a:spcAft>
        <a:buFont typeface="MetaNormal-Roman" pitchFamily="34" charset="0"/>
        <a:buChar char="•"/>
        <a:defRPr sz="1700">
          <a:solidFill>
            <a:srgbClr val="3E3E3B"/>
          </a:solidFill>
          <a:latin typeface="+mn-lt"/>
          <a:ea typeface="+mn-ea"/>
          <a:cs typeface="+mn-cs"/>
        </a:defRPr>
      </a:lvl1pPr>
      <a:lvl2pPr marL="366713" indent="182563" algn="l" rtl="0" eaLnBrk="1" fontAlgn="base" hangingPunct="1">
        <a:spcBef>
          <a:spcPct val="20000"/>
        </a:spcBef>
        <a:spcAft>
          <a:spcPct val="0"/>
        </a:spcAft>
        <a:buChar char="•"/>
        <a:defRPr sz="1700">
          <a:solidFill>
            <a:srgbClr val="3E3E3B"/>
          </a:solidFill>
          <a:latin typeface="+mn-lt"/>
          <a:ea typeface="+mn-ea"/>
        </a:defRPr>
      </a:lvl2pPr>
      <a:lvl3pPr marL="709613" indent="176213" algn="l" rtl="0" eaLnBrk="1" fontAlgn="base" hangingPunct="1">
        <a:spcBef>
          <a:spcPct val="20000"/>
        </a:spcBef>
        <a:spcAft>
          <a:spcPct val="0"/>
        </a:spcAft>
        <a:buChar char="•"/>
        <a:defRPr sz="1700">
          <a:solidFill>
            <a:srgbClr val="3E3E3B"/>
          </a:solidFill>
          <a:latin typeface="+mn-lt"/>
          <a:ea typeface="+mn-ea"/>
        </a:defRPr>
      </a:lvl3pPr>
      <a:lvl4pPr marL="1077913" indent="171450" algn="l" rtl="0" eaLnBrk="1" fontAlgn="base" hangingPunct="1">
        <a:spcBef>
          <a:spcPct val="20000"/>
        </a:spcBef>
        <a:spcAft>
          <a:spcPct val="0"/>
        </a:spcAft>
        <a:buChar char="•"/>
        <a:defRPr sz="1700">
          <a:solidFill>
            <a:srgbClr val="3E3E3B"/>
          </a:solidFill>
          <a:latin typeface="+mn-lt"/>
          <a:ea typeface="+mn-ea"/>
        </a:defRPr>
      </a:lvl4pPr>
      <a:lvl5pPr marL="1431925" indent="184150" algn="l" rtl="0" eaLnBrk="1" fontAlgn="base" hangingPunct="1">
        <a:spcBef>
          <a:spcPct val="20000"/>
        </a:spcBef>
        <a:spcAft>
          <a:spcPct val="0"/>
        </a:spcAft>
        <a:buChar char="•"/>
        <a:defRPr sz="1700">
          <a:solidFill>
            <a:srgbClr val="3E3E3B"/>
          </a:solidFill>
          <a:latin typeface="+mn-lt"/>
          <a:ea typeface="+mn-ea"/>
        </a:defRPr>
      </a:lvl5pPr>
      <a:lvl6pPr marL="2070100" indent="184150" algn="l" rtl="0" eaLnBrk="1" fontAlgn="base" hangingPunct="1">
        <a:spcBef>
          <a:spcPct val="20000"/>
        </a:spcBef>
        <a:spcAft>
          <a:spcPct val="0"/>
        </a:spcAft>
        <a:buChar char="•"/>
        <a:defRPr sz="1700">
          <a:solidFill>
            <a:schemeClr val="bg2"/>
          </a:solidFill>
          <a:latin typeface="+mn-lt"/>
          <a:ea typeface="+mn-ea"/>
        </a:defRPr>
      </a:lvl6pPr>
      <a:lvl7pPr marL="2527300" indent="184150" algn="l" rtl="0" eaLnBrk="1" fontAlgn="base" hangingPunct="1">
        <a:spcBef>
          <a:spcPct val="20000"/>
        </a:spcBef>
        <a:spcAft>
          <a:spcPct val="0"/>
        </a:spcAft>
        <a:buChar char="•"/>
        <a:defRPr sz="1700">
          <a:solidFill>
            <a:schemeClr val="bg2"/>
          </a:solidFill>
          <a:latin typeface="+mn-lt"/>
          <a:ea typeface="+mn-ea"/>
        </a:defRPr>
      </a:lvl7pPr>
      <a:lvl8pPr marL="2984500" indent="184150" algn="l" rtl="0" eaLnBrk="1" fontAlgn="base" hangingPunct="1">
        <a:spcBef>
          <a:spcPct val="20000"/>
        </a:spcBef>
        <a:spcAft>
          <a:spcPct val="0"/>
        </a:spcAft>
        <a:buChar char="•"/>
        <a:defRPr sz="1700">
          <a:solidFill>
            <a:schemeClr val="bg2"/>
          </a:solidFill>
          <a:latin typeface="+mn-lt"/>
          <a:ea typeface="+mn-ea"/>
        </a:defRPr>
      </a:lvl8pPr>
      <a:lvl9pPr marL="3441700" indent="184150" algn="l" rtl="0" eaLnBrk="1" fontAlgn="base" hangingPunct="1">
        <a:spcBef>
          <a:spcPct val="20000"/>
        </a:spcBef>
        <a:spcAft>
          <a:spcPct val="0"/>
        </a:spcAft>
        <a:buChar char="•"/>
        <a:defRPr sz="17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5A5A56"/>
                </a:solidFill>
              </a:rPr>
              <a:t>Anleitung</a:t>
            </a:r>
            <a:r>
              <a:rPr lang="en-US" dirty="0">
                <a:solidFill>
                  <a:srgbClr val="5A5A56"/>
                </a:solidFill>
              </a:rPr>
              <a:t>: Evaluation </a:t>
            </a:r>
            <a:r>
              <a:rPr lang="en-US" dirty="0" err="1">
                <a:solidFill>
                  <a:srgbClr val="5A5A56"/>
                </a:solidFill>
              </a:rPr>
              <a:t>mit</a:t>
            </a:r>
            <a:r>
              <a:rPr lang="en-US" dirty="0">
                <a:solidFill>
                  <a:srgbClr val="5A5A56"/>
                </a:solidFill>
              </a:rPr>
              <a:t> der FB4-App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83" b="23331"/>
          <a:stretch/>
        </p:blipFill>
        <p:spPr>
          <a:xfrm>
            <a:off x="2758438" y="1772816"/>
            <a:ext cx="2324700" cy="165692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22" y="1773552"/>
            <a:ext cx="2423879" cy="413352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50"/>
          <a:stretch/>
        </p:blipFill>
        <p:spPr>
          <a:xfrm>
            <a:off x="2789625" y="3629226"/>
            <a:ext cx="2324700" cy="2248782"/>
          </a:xfrm>
          <a:prstGeom prst="rect">
            <a:avLst/>
          </a:prstGeom>
        </p:spPr>
      </p:pic>
      <p:sp>
        <p:nvSpPr>
          <p:cNvPr id="13" name="Rechteck 12"/>
          <p:cNvSpPr/>
          <p:nvPr/>
        </p:nvSpPr>
        <p:spPr>
          <a:xfrm>
            <a:off x="2882475" y="4596820"/>
            <a:ext cx="475253" cy="16230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5227154" y="1701544"/>
            <a:ext cx="328087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F5F5F"/>
                </a:solidFill>
              </a:rPr>
              <a:t>Wählen Sie den Menüpunkt „Evaluationen“ aus der Sidebar.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F5F5F"/>
                </a:solidFill>
              </a:rPr>
              <a:t>Öffnen Sie die richtige Evaluation im folgenden Menü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F5F5F"/>
                </a:solidFill>
              </a:rPr>
              <a:t>Achten Sie hierbei auf die Art der Evaluation in der Kopfzeile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F5F5F"/>
                </a:solidFill>
              </a:rPr>
              <a:t>Die Angaben für Studiengang und Abschluss entnehmen Sie den Informations-Menüs (mit einem „</a:t>
            </a:r>
            <a:r>
              <a:rPr lang="de-DE" sz="1400" b="1" dirty="0">
                <a:solidFill>
                  <a:srgbClr val="5F5F5F"/>
                </a:solidFill>
              </a:rPr>
              <a:t>i“</a:t>
            </a:r>
            <a:r>
              <a:rPr lang="de-DE" sz="1400" dirty="0">
                <a:solidFill>
                  <a:srgbClr val="5F5F5F"/>
                </a:solidFill>
              </a:rPr>
              <a:t> gekennzeichnet)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rgbClr val="5F5F5F"/>
                </a:solidFill>
              </a:rPr>
              <a:t>Kein kompatibles Gerät oder keine App? Folgen Sie dem Link in Ihrem Postfach.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dirty="0">
                <a:solidFill>
                  <a:srgbClr val="5F5F5F"/>
                </a:solidFill>
              </a:rPr>
              <a:t>Alle Daten der Evaluation werden anonymisiert!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261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5A5A56"/>
                </a:solidFill>
              </a:rPr>
              <a:t>Anleitung</a:t>
            </a:r>
            <a:r>
              <a:rPr lang="en-US" dirty="0">
                <a:solidFill>
                  <a:srgbClr val="5A5A56"/>
                </a:solidFill>
              </a:rPr>
              <a:t>: Evaluation </a:t>
            </a:r>
            <a:r>
              <a:rPr lang="en-US" dirty="0" err="1">
                <a:solidFill>
                  <a:srgbClr val="5A5A56"/>
                </a:solidFill>
              </a:rPr>
              <a:t>mit</a:t>
            </a:r>
            <a:r>
              <a:rPr lang="en-US" dirty="0">
                <a:solidFill>
                  <a:srgbClr val="5A5A56"/>
                </a:solidFill>
              </a:rPr>
              <a:t> der FB4-App</a:t>
            </a: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165835"/>
              </p:ext>
            </p:extLst>
          </p:nvPr>
        </p:nvGraphicFramePr>
        <p:xfrm>
          <a:off x="451174" y="2079094"/>
          <a:ext cx="4097807" cy="3153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63">
                  <a:extLst>
                    <a:ext uri="{9D8B030D-6E8A-4147-A177-3AD203B41FA5}">
                      <a16:colId xmlns:a16="http://schemas.microsoft.com/office/drawing/2014/main" val="1064736349"/>
                    </a:ext>
                  </a:extLst>
                </a:gridCol>
                <a:gridCol w="2557544">
                  <a:extLst>
                    <a:ext uri="{9D8B030D-6E8A-4147-A177-3AD203B41FA5}">
                      <a16:colId xmlns:a16="http://schemas.microsoft.com/office/drawing/2014/main" val="1147355926"/>
                    </a:ext>
                  </a:extLst>
                </a:gridCol>
              </a:tblGrid>
              <a:tr h="337706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Fach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Nummer für Evaluation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880534"/>
                  </a:ext>
                </a:extLst>
              </a:tr>
              <a:tr h="337706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BWL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021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028383"/>
                  </a:ext>
                </a:extLst>
              </a:tr>
              <a:tr h="337706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VWL/Economics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175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04007"/>
                  </a:ext>
                </a:extLst>
              </a:tr>
              <a:tr h="29419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WI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846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911231"/>
                  </a:ext>
                </a:extLst>
              </a:tr>
              <a:tr h="29419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IS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952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46144"/>
                  </a:ext>
                </a:extLst>
              </a:tr>
              <a:tr h="337706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P+W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969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038685"/>
                  </a:ext>
                </a:extLst>
              </a:tr>
              <a:tr h="337706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W+R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946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54180"/>
                  </a:ext>
                </a:extLst>
              </a:tr>
              <a:tr h="337706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Ökonomik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960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484398"/>
                  </a:ext>
                </a:extLst>
              </a:tr>
              <a:tr h="337706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Wirtschaftslehre/Politik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976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91369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342117"/>
              </p:ext>
            </p:extLst>
          </p:nvPr>
        </p:nvGraphicFramePr>
        <p:xfrm>
          <a:off x="4788024" y="2276872"/>
          <a:ext cx="3479403" cy="254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170">
                  <a:extLst>
                    <a:ext uri="{9D8B030D-6E8A-4147-A177-3AD203B41FA5}">
                      <a16:colId xmlns:a16="http://schemas.microsoft.com/office/drawing/2014/main" val="2862015156"/>
                    </a:ext>
                  </a:extLst>
                </a:gridCol>
                <a:gridCol w="1338233">
                  <a:extLst>
                    <a:ext uri="{9D8B030D-6E8A-4147-A177-3AD203B41FA5}">
                      <a16:colId xmlns:a16="http://schemas.microsoft.com/office/drawing/2014/main" val="8747254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Abschluss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Nummer für Evaluation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578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Bachelor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82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758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Master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88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8981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Zwei-Fach-Bachelor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55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76045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Bachelor BK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56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68247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Maste</a:t>
                      </a:r>
                      <a:r>
                        <a:rPr lang="de-DE" sz="1400" baseline="0" dirty="0" smtClean="0"/>
                        <a:t>r </a:t>
                      </a:r>
                      <a:r>
                        <a:rPr lang="de-DE" sz="1400" baseline="0" dirty="0" err="1" smtClean="0"/>
                        <a:t>of</a:t>
                      </a:r>
                      <a:r>
                        <a:rPr lang="de-DE" sz="1400" baseline="0" dirty="0" smtClean="0"/>
                        <a:t> Education BK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40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250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Promotion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541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923788"/>
      </p:ext>
    </p:extLst>
  </p:cSld>
  <p:clrMapOvr>
    <a:masterClrMapping/>
  </p:clrMapOvr>
</p:sld>
</file>

<file path=ppt/theme/theme1.xml><?xml version="1.0" encoding="utf-8"?>
<a:theme xmlns:a="http://schemas.openxmlformats.org/drawingml/2006/main" name="WWU_04hellgrauPPT">
  <a:themeElements>
    <a:clrScheme name="Neues Layout">
      <a:dk1>
        <a:srgbClr val="00305E"/>
      </a:dk1>
      <a:lt1>
        <a:srgbClr val="00305E"/>
      </a:lt1>
      <a:dk2>
        <a:srgbClr val="00305E"/>
      </a:dk2>
      <a:lt2>
        <a:srgbClr val="00305E"/>
      </a:lt2>
      <a:accent1>
        <a:srgbClr val="B1C800"/>
      </a:accent1>
      <a:accent2>
        <a:srgbClr val="B1C800"/>
      </a:accent2>
      <a:accent3>
        <a:srgbClr val="B1C800"/>
      </a:accent3>
      <a:accent4>
        <a:srgbClr val="B1C800"/>
      </a:accent4>
      <a:accent5>
        <a:srgbClr val="B1C800"/>
      </a:accent5>
      <a:accent6>
        <a:srgbClr val="B1C800"/>
      </a:accent6>
      <a:hlink>
        <a:srgbClr val="B1C800"/>
      </a:hlink>
      <a:folHlink>
        <a:srgbClr val="8C9EA0"/>
      </a:folHlink>
    </a:clrScheme>
    <a:fontScheme name="1_Leere Präsentation">
      <a:majorFont>
        <a:latin typeface="MetaNormal-Roman"/>
        <a:ea typeface="ＭＳ Ｐゴシック"/>
        <a:cs typeface=""/>
      </a:majorFont>
      <a:minorFont>
        <a:latin typeface="MetaNormal-Roman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1_Leere Präsentation 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WWU_04hellgrauPPT</Template>
  <TotalTime>0</TotalTime>
  <Words>122</Words>
  <Application>Microsoft Office PowerPoint</Application>
  <PresentationFormat>Bildschirmpräsentation (4:3)</PresentationFormat>
  <Paragraphs>45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MetaNormal-Roman</vt:lpstr>
      <vt:lpstr>WWU_04hellgrauPPT</vt:lpstr>
      <vt:lpstr>Anleitung: Evaluation mit der FB4-App</vt:lpstr>
      <vt:lpstr>Anleitung: Evaluation mit der FB4-App</vt:lpstr>
    </vt:vector>
  </TitlesOfParts>
  <Company>WIWI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  Untertitel der Präsentation</dc:title>
  <dc:creator>Sophie Wohlhage</dc:creator>
  <cp:lastModifiedBy>Augustin, Ulrike</cp:lastModifiedBy>
  <cp:revision>226</cp:revision>
  <dcterms:created xsi:type="dcterms:W3CDTF">2013-07-11T11:57:46Z</dcterms:created>
  <dcterms:modified xsi:type="dcterms:W3CDTF">2017-11-10T10:41:24Z</dcterms:modified>
</cp:coreProperties>
</file>