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9" r:id="rId2"/>
    <p:sldId id="278" r:id="rId3"/>
    <p:sldId id="279" r:id="rId4"/>
    <p:sldId id="281" r:id="rId5"/>
    <p:sldId id="282" r:id="rId6"/>
    <p:sldId id="283" r:id="rId7"/>
    <p:sldId id="284" r:id="rId8"/>
    <p:sldId id="327" r:id="rId9"/>
    <p:sldId id="332" r:id="rId10"/>
    <p:sldId id="309" r:id="rId11"/>
    <p:sldId id="331" r:id="rId12"/>
    <p:sldId id="320" r:id="rId13"/>
    <p:sldId id="333" r:id="rId14"/>
    <p:sldId id="321" r:id="rId15"/>
    <p:sldId id="322" r:id="rId16"/>
    <p:sldId id="323" r:id="rId17"/>
    <p:sldId id="325" r:id="rId18"/>
    <p:sldId id="324" r:id="rId19"/>
    <p:sldId id="311" r:id="rId20"/>
    <p:sldId id="312" r:id="rId21"/>
    <p:sldId id="314" r:id="rId22"/>
    <p:sldId id="329" r:id="rId23"/>
  </p:sldIdLst>
  <p:sldSz cx="9144000" cy="6858000" type="screen4x3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1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170" userDrawn="1">
          <p15:clr>
            <a:srgbClr val="A4A3A4"/>
          </p15:clr>
        </p15:guide>
        <p15:guide id="4" pos="5590" userDrawn="1">
          <p15:clr>
            <a:srgbClr val="A4A3A4"/>
          </p15:clr>
        </p15:guide>
        <p15:guide id="5" orient="horz" pos="14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H." initials="SH" lastIdx="1" clrIdx="0">
    <p:extLst>
      <p:ext uri="{19B8F6BF-5375-455C-9EA6-DF929625EA0E}">
        <p15:presenceInfo xmlns:p15="http://schemas.microsoft.com/office/powerpoint/2012/main" userId="154cba468dcaaeab" providerId="Windows Live"/>
      </p:ext>
    </p:extLst>
  </p:cmAuthor>
  <p:cmAuthor id="2" name="Marzec, Nicole" initials="MN" lastIdx="4" clrIdx="1">
    <p:extLst>
      <p:ext uri="{19B8F6BF-5375-455C-9EA6-DF929625EA0E}">
        <p15:presenceInfo xmlns:p15="http://schemas.microsoft.com/office/powerpoint/2012/main" userId="S-1-5-21-3563042444-3166535624-2248634661-75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E96"/>
    <a:srgbClr val="088E8C"/>
    <a:srgbClr val="99D6EB"/>
    <a:srgbClr val="4CBADF"/>
    <a:srgbClr val="31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6699" autoAdjust="0"/>
  </p:normalViewPr>
  <p:slideViewPr>
    <p:cSldViewPr snapToObjects="1">
      <p:cViewPr>
        <p:scale>
          <a:sx n="67" d="100"/>
          <a:sy n="67" d="100"/>
        </p:scale>
        <p:origin x="2045" y="379"/>
      </p:cViewPr>
      <p:guideLst>
        <p:guide orient="horz" pos="851"/>
        <p:guide orient="horz" pos="3618"/>
        <p:guide pos="170"/>
        <p:guide pos="5590"/>
        <p:guide orient="horz" pos="1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25.05.2022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8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4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5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51" name="Linie"/>
          <p:cNvSpPr/>
          <p:nvPr userDrawn="1"/>
        </p:nvSpPr>
        <p:spPr>
          <a:xfrm>
            <a:off x="0" y="5642640"/>
            <a:ext cx="9143476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sp>
        <p:nvSpPr>
          <p:cNvPr id="52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53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91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92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93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94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103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991" y="7020000"/>
            <a:ext cx="6203538" cy="360000"/>
          </a:xfr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grpSp>
        <p:nvGrpSpPr>
          <p:cNvPr id="30" name="Türmchen"/>
          <p:cNvGrpSpPr>
            <a:grpSpLocks noChangeAspect="1"/>
          </p:cNvGrpSpPr>
          <p:nvPr userDrawn="1"/>
        </p:nvGrpSpPr>
        <p:grpSpPr bwMode="auto">
          <a:xfrm>
            <a:off x="6515457" y="1035715"/>
            <a:ext cx="2628543" cy="4606925"/>
            <a:chOff x="3550" y="652"/>
            <a:chExt cx="2210" cy="2902"/>
          </a:xfrm>
        </p:grpSpPr>
        <p:sp>
          <p:nvSpPr>
            <p:cNvPr id="31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0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2A5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lau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äche"/>
          <p:cNvSpPr/>
          <p:nvPr userDrawn="1"/>
        </p:nvSpPr>
        <p:spPr>
          <a:xfrm>
            <a:off x="0" y="0"/>
            <a:ext cx="9144000" cy="567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9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35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2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1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72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7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74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75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76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1" name="Türmchen"/>
          <p:cNvGrpSpPr>
            <a:grpSpLocks noChangeAspect="1"/>
          </p:cNvGrpSpPr>
          <p:nvPr userDrawn="1"/>
        </p:nvGrpSpPr>
        <p:grpSpPr bwMode="auto">
          <a:xfrm>
            <a:off x="6515457" y="1035715"/>
            <a:ext cx="2628543" cy="4606925"/>
            <a:chOff x="3550" y="652"/>
            <a:chExt cx="2210" cy="2902"/>
          </a:xfrm>
        </p:grpSpPr>
        <p:sp>
          <p:nvSpPr>
            <p:cNvPr id="32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9AD2D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65BB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31521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539" cy="360000"/>
          </a:xfr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722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22ABA745-0D91-400A-BEA6-392476D7AF1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C98B188C-2C53-40F8-A2E2-DC4675FE67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623CC12C-4CE2-4125-BF00-CFCA401DA1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2044219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lau mit Typoeck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743" cy="360000"/>
          </a:xfr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927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D73216BB-FB10-4681-887F-80A66FE162D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AA62FF4B-C8F3-4806-87CE-89223593B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F1FA4564-42B9-47CA-85FB-F54CD95F3A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intergrundbil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82"/>
            <a:ext cx="9144000" cy="5654051"/>
          </a:xfrm>
          <a:prstGeom prst="rect">
            <a:avLst/>
          </a:prstGeom>
        </p:spPr>
      </p:pic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7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8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1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2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9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075"/>
            <a:ext cx="4929083" cy="332014"/>
          </a:xfrm>
          <a:solidFill>
            <a:schemeClr val="bg2"/>
          </a:solidFill>
        </p:spPr>
        <p:txBody>
          <a:bodyPr wrap="none" lIns="90000" tIns="0" rIns="9000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 der Präsentation erste Zeile</a:t>
            </a:r>
          </a:p>
        </p:txBody>
      </p:sp>
      <p:sp>
        <p:nvSpPr>
          <p:cNvPr id="6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590925"/>
            <a:ext cx="1510427" cy="18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</a:p>
          <a:p>
            <a:pPr lvl="0"/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1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2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3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68802" y="2484439"/>
            <a:ext cx="3203419" cy="332014"/>
          </a:xfrm>
          <a:solidFill>
            <a:schemeClr val="bg2"/>
          </a:solidFill>
        </p:spPr>
        <p:txBody>
          <a:bodyPr vert="horz" wrap="none" lIns="90000" rIns="90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Zwei Zeilen einfügen</a:t>
            </a:r>
          </a:p>
        </p:txBody>
      </p:sp>
      <p:sp>
        <p:nvSpPr>
          <p:cNvPr id="64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</p:spTree>
    <p:extLst>
      <p:ext uri="{BB962C8B-B14F-4D97-AF65-F5344CB8AC3E}">
        <p14:creationId xmlns:p14="http://schemas.microsoft.com/office/powerpoint/2010/main" val="3156101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262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  <p15:guide id="5" orient="horz" pos="15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955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322513"/>
            <a:ext cx="8604955" cy="342106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463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269719" y="2322513"/>
            <a:ext cx="8604037" cy="34210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2697190" y="388800"/>
            <a:ext cx="6176566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268800" y="1350962"/>
            <a:ext cx="4308762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827338"/>
            <a:ext cx="4308762" cy="291623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5637128" y="1512000"/>
            <a:ext cx="3236629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899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5637128" y="4896001"/>
            <a:ext cx="3236629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78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12240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Regieanweisungen"/>
          <p:cNvGrpSpPr/>
          <p:nvPr userDrawn="1"/>
        </p:nvGrpSpPr>
        <p:grpSpPr>
          <a:xfrm>
            <a:off x="-1429511" y="-468000"/>
            <a:ext cx="11760263" cy="7776001"/>
            <a:chOff x="-1908000" y="-468000"/>
            <a:chExt cx="15696684" cy="7776001"/>
          </a:xfrm>
        </p:grpSpPr>
        <p:grpSp>
          <p:nvGrpSpPr>
            <p:cNvPr id="32" name="Listenebenen"/>
            <p:cNvGrpSpPr/>
            <p:nvPr userDrawn="1"/>
          </p:nvGrpSpPr>
          <p:grpSpPr>
            <a:xfrm>
              <a:off x="-1908000" y="2376000"/>
              <a:ext cx="1800000" cy="1476000"/>
              <a:chOff x="-1908000" y="1368000"/>
              <a:chExt cx="1800000" cy="1107000"/>
            </a:xfrm>
          </p:grpSpPr>
          <p:sp>
            <p:nvSpPr>
              <p:cNvPr id="53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54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5" name="Listenebenen"/>
              <p:cNvSpPr txBox="1"/>
              <p:nvPr userDrawn="1"/>
            </p:nvSpPr>
            <p:spPr>
              <a:xfrm rot="10800000" flipH="1" flipV="1">
                <a:off x="-1908000" y="1368000"/>
                <a:ext cx="1800000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824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6" name="Bild // Listenebene verringer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57" name="Bild // Listenebene erhöhe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33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5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3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99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899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39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ußzeile"/>
            <p:cNvSpPr txBox="1"/>
            <p:nvPr userDrawn="1"/>
          </p:nvSpPr>
          <p:spPr>
            <a:xfrm rot="10800000" flipH="1" flipV="1">
              <a:off x="12312000" y="388800"/>
              <a:ext cx="1476684" cy="96216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</p:grpSp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269719" y="1350963"/>
            <a:ext cx="8604037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269719" y="2322513"/>
            <a:ext cx="8604037" cy="3421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0" name="Datumsplatzhalter 3"/>
          <p:cNvSpPr>
            <a:spLocks noGrp="1"/>
          </p:cNvSpPr>
          <p:nvPr>
            <p:ph type="dt" sz="half" idx="2"/>
          </p:nvPr>
        </p:nvSpPr>
        <p:spPr>
          <a:xfrm>
            <a:off x="2697190" y="388800"/>
            <a:ext cx="6176566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1" i="0" baseline="0">
                <a:solidFill>
                  <a:schemeClr val="bg2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899" b="1" i="0" baseline="0">
                <a:latin typeface="+mn-lt"/>
              </a:defRPr>
            </a:lvl9pPr>
          </a:lstStyle>
          <a:p>
            <a:r>
              <a:rPr lang="de-DE" dirty="0"/>
              <a:t>Hier steht der Titel der Präsentation</a:t>
            </a:r>
          </a:p>
        </p:txBody>
      </p:sp>
      <p:sp>
        <p:nvSpPr>
          <p:cNvPr id="6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719" y="6172447"/>
            <a:ext cx="6312343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0" i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899" b="0" i="0" baseline="0">
                <a:latin typeface="+mn-lt"/>
              </a:defRPr>
            </a:lvl9pPr>
          </a:lstStyle>
          <a:p>
            <a:r>
              <a:rPr lang="de-DE" dirty="0"/>
              <a:t>Name: der Referentin / des Referenten</a:t>
            </a:r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34318" y="6172448"/>
            <a:ext cx="539438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99" b="1" i="0" baseline="0">
                <a:solidFill>
                  <a:schemeClr val="bg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63" name="Logo"/>
          <p:cNvSpPr>
            <a:spLocks noChangeAspect="1" noEditPoints="1"/>
          </p:cNvSpPr>
          <p:nvPr userDrawn="1"/>
        </p:nvSpPr>
        <p:spPr bwMode="auto">
          <a:xfrm>
            <a:off x="269719" y="304200"/>
            <a:ext cx="1078876" cy="41580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4" name="Linie"/>
          <p:cNvSpPr/>
          <p:nvPr userDrawn="1"/>
        </p:nvSpPr>
        <p:spPr>
          <a:xfrm>
            <a:off x="0" y="6030720"/>
            <a:ext cx="9143476" cy="1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50" r:id="rId7"/>
    <p:sldLayoutId id="2147483661" r:id="rId8"/>
    <p:sldLayoutId id="2147483666" r:id="rId9"/>
  </p:sldLayoutIdLst>
  <p:hf hdr="0"/>
  <p:txStyles>
    <p:titleStyle>
      <a:lvl1pPr marL="0" indent="0" algn="l" defTabSz="68499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397" b="1" i="0" kern="120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Arial" panose="020B0604020202020204" pitchFamily="34" charset="0"/>
        <a:buNone/>
        <a:defRPr lang="de-DE" sz="1498" b="0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242720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77565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12409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9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993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489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98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2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978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474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971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ra.uni-muenster.de/de/fakultaet/pruefungsamt/regeln-fuer-klausuren-und-hausarbeiten/regeln-fuer-die-anfertigung-von-seminararbeiten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m.wiporecht@wiwi.uni-muenst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hk.basic@uni-muenster.de?subject=Info-Veranstaltung%20Rechtswissenshaften&amp;body=Ich%20m%C3%B6chte%20gerne%20an%20der%20Info-Veranstaltung%20Rechtswissenschaften%20teilnehmen.%20Bitte%20senden%20Sie%20mir%20die%20Zugangsdaten%20f%C3%BCr%20den%20Zoom-Raum%20zu.%20" TargetMode="External"/><Relationship Id="rId2" Type="http://schemas.openxmlformats.org/officeDocument/2006/relationships/hyperlink" Target="https://www.uni-muenster.de/FB10/vorkurs-mathe/#termin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69719" y="2276872"/>
            <a:ext cx="6102481" cy="3026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4000" dirty="0">
                <a:latin typeface="Calisto MT" panose="02040603050505030304" pitchFamily="18" charset="0"/>
              </a:rPr>
              <a:t>Vollversammlung</a:t>
            </a:r>
            <a:br>
              <a:rPr lang="de-DE" dirty="0">
                <a:latin typeface="Calisto MT" panose="02040603050505030304" pitchFamily="18" charset="0"/>
              </a:rPr>
            </a:br>
            <a:br>
              <a:rPr lang="de-DE" dirty="0">
                <a:latin typeface="Calisto MT" panose="02040603050505030304" pitchFamily="18" charset="0"/>
              </a:rPr>
            </a:br>
            <a:r>
              <a:rPr lang="de-DE" sz="2400" b="0" dirty="0">
                <a:solidFill>
                  <a:schemeClr val="tx1"/>
                </a:solidFill>
                <a:latin typeface="Calisto MT" panose="02040603050505030304" pitchFamily="18" charset="0"/>
              </a:rPr>
              <a:t>Politik &amp; Recht, Politik &amp; Wirtschaft, Wirtschaft &amp; Recht</a:t>
            </a:r>
            <a:br>
              <a:rPr lang="de-DE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de-DE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989799" y="5401939"/>
            <a:ext cx="5382401" cy="900000"/>
          </a:xfrm>
        </p:spPr>
        <p:txBody>
          <a:bodyPr/>
          <a:lstStyle/>
          <a:p>
            <a:pPr algn="r"/>
            <a:r>
              <a:rPr lang="de-DE" sz="1800" dirty="0">
                <a:solidFill>
                  <a:schemeClr val="tx1"/>
                </a:solidFill>
                <a:latin typeface="Calisto MT" panose="02040603050505030304" pitchFamily="18" charset="0"/>
              </a:rPr>
              <a:t>24. Mai 2022, 18 Uhr –Zoom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>
          <a:xfrm>
            <a:off x="8064599" y="7202215"/>
            <a:ext cx="539438" cy="269719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51" y="6045697"/>
            <a:ext cx="1258004" cy="488402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185AA4C-F2E1-4CF7-8370-FE7509ADDD48}"/>
              </a:ext>
            </a:extLst>
          </p:cNvPr>
          <p:cNvCxnSpPr>
            <a:cxnSpLocks/>
          </p:cNvCxnSpPr>
          <p:nvPr/>
        </p:nvCxnSpPr>
        <p:spPr>
          <a:xfrm>
            <a:off x="0" y="2852936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10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148050"/>
            <a:ext cx="8351474" cy="1820647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8 Wochen Praktikum insgesamt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Zeitraum kann in mehrere Einheiten geteilt werden</a:t>
            </a:r>
            <a:endParaRPr lang="de-DE" sz="1600" dirty="0">
              <a:latin typeface="Calisto MT" panose="02040603050505030304" pitchFamily="18" charset="0"/>
            </a:endParaRP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Empfehlung: zwei verschiedene Praktikumsinstitutionen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Berufsausbildung in entsprechendem Bereich: Anrechnung als achtwöchiges Praktikum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Keine QISPOS-Anmeldung notwendig, Bericht wird beim Prüfungsamt für Wirtschaftswissenschaften eingereicht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Praktikumsbescheinigung über Pflichtpraktikum: Beantragung auf Website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Praktikumsbericht: neuen Leitfaden und wissenschaftliches Arbeiten beachten! 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Bitte beachten Sie die aktuellen Ausnahmeregelungen gemäß der Corona-Verordnung!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Praktikum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1932C948-61C3-4DE4-BC3D-07C88705A2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3973134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11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458548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05559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F234FFF8-7402-4EB5-AAF5-726EC460E2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206640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12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117603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13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94174"/>
              </p:ext>
            </p:extLst>
          </p:nvPr>
        </p:nvGraphicFramePr>
        <p:xfrm>
          <a:off x="539931" y="1772818"/>
          <a:ext cx="8060616" cy="5150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9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Wirtschaftswissenschaften – FB 04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271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Themenbereich eingrenzen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1200" baseline="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Konkrete Ideen für das Erstgespräch sammeln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     Auch Zusammenarbeit mit Unternehmen möglich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0898"/>
                  </a:ext>
                </a:extLst>
              </a:tr>
              <a:tr h="271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Anmeldung beim Prüfungsamt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Abholung der Bescheinigung über 120 LP (+ Ökonomik: Modul PM 6 muss vor Anmeldung abgeschlossen sein) beim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WiWi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-Prüfungsamt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Erhalt der Leitkarte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685601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Betreuer*in suchen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CIW-Professoren (Apolte, Dilger, Müller, weitere,</a:t>
                      </a:r>
                      <a:r>
                        <a:rPr lang="de-DE" sz="1200" baseline="0" dirty="0">
                          <a:effectLst/>
                          <a:latin typeface="Calisto MT" panose="02040603050505030304" pitchFamily="18" charset="0"/>
                        </a:rPr>
                        <a:t> wenn Sie dort eine Veranstaltung belegt haben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Forschungsschwerpunkte möglicher Betreuer*innen beachten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per Mail frühzeitig nach Kapazität fragen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Zeitplan, Thema, Gliederung mit Betreuende* aufstellen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Thema wird in Absprache mit Betreuer*in festgelegt</a:t>
                      </a:r>
                    </a:p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Bei Zusammenarbeit mit Unternehmen: Absprache zwischen Unternehmen und Betreuer*in </a:t>
                      </a:r>
                      <a:r>
                        <a:rPr lang="de-DE" sz="11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(Wichtig in diesem Fall: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Betreuer*in im Unternehmen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benötogt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 Prüfungsberechtigung in Absprache mit Prüfungsamt)</a:t>
                      </a:r>
                      <a:endParaRPr lang="de-DE" sz="1349" kern="1200" dirty="0"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ea typeface="+mn-ea"/>
                        <a:cs typeface="+mn-cs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  <a:tr h="15644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Bearbeitung der Leitkarte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Das Thema der Bachelorarbeit wird gemeinsam mit der/dem Betreuer*in auf der Leitkarte eingetragen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/ Erstgutachter*in bestätigt durch Unterschrift das Thema sowie das Datum des Bearbeitungsbeginns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Bei der Themenabholung muss eine Notenbescheinigung vom Tag der Abholung vorgelegt werden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Berechnung und Festlegung des verbindlichen Abgabedatums 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0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2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14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63117"/>
              </p:ext>
            </p:extLst>
          </p:nvPr>
        </p:nvGraphicFramePr>
        <p:xfrm>
          <a:off x="539931" y="1772818"/>
          <a:ext cx="8060616" cy="432912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9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Wirtschaftswissenschaften – FB 04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298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Beginn der Bearbeitung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 jetzt: 12 Wochen Bearbeitungszeit (oder 6 Wochen wenn bereits alle anderen Leistungen verbucht sind)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Rückgabe des Themas nur in der 1. Woche möglich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Abgabe der Bachelorarbeit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Fristgerechte Abgabe der Arbeit in zweifacher Ausführung beim/bei</a:t>
                      </a:r>
                      <a:r>
                        <a:rPr lang="de-DE" sz="1200" baseline="0" dirty="0">
                          <a:effectLst/>
                          <a:latin typeface="Calisto MT" panose="02040603050505030304" pitchFamily="18" charset="0"/>
                        </a:rPr>
                        <a:t> der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Betreuer*in: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in Papierform (Klebebindung) + elektronischer Fassung (Word / PDF)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mit eidesstattlicher Versicherung + Zustimmung zur Plagiatsprüfung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bestätigt das Eingangsdatum per Unterschrift auf der Leitkarte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Nach der Abgabe: Zeitliche Aspekte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Abgabe, Frist und Korrekturzeit (2 Monate) beachten für weitere Planung: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rückwirkende Exmatrikulation bis zum 15.11. möglich, wenn zunächst</a:t>
                      </a:r>
                      <a:r>
                        <a:rPr lang="de-DE" sz="1200" baseline="0" dirty="0">
                          <a:effectLst/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zum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WiSe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rückgemeldet (Rückzahlung der Semestergebühren)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Exmatrikulation für Master notwendig: Exmatrikulation vor Verbuchung aller Leistungen möglich, aber bei Nichtbestehen: kein Abschluss!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Zeitliche Kapazitäten der Betreuer*innen beachten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028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15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98906"/>
              </p:ext>
            </p:extLst>
          </p:nvPr>
        </p:nvGraphicFramePr>
        <p:xfrm>
          <a:off x="539931" y="1772816"/>
          <a:ext cx="8060616" cy="472577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259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6384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Themenbereich eingrenzen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Wahl eines Seminars im Bereich Zivilrecht oder Öffentliches Recht </a:t>
                      </a:r>
                      <a:r>
                        <a:rPr lang="de-DE" sz="105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https://www.jura.uni-muenster.de/de/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fakultaet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/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pruefungsamt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/regeln-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fuer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-klausuren-und-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hausarbeiten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/regeln-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fuer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-die-anfertigung-von-</a:t>
                      </a:r>
                      <a:r>
                        <a:rPr lang="de-DE" sz="1100" u="sng" kern="1200" dirty="0" err="1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seminararbeiten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  <a:hlinkClick r:id="rId3"/>
                        </a:rPr>
                        <a:t>/</a:t>
                      </a:r>
                      <a:r>
                        <a:rPr lang="de-DE" sz="1100" u="sng" kern="1200" dirty="0">
                          <a:solidFill>
                            <a:schemeClr val="tx1"/>
                          </a:solidFill>
                          <a:effectLst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Vergabeverfahren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Seminararbeit wird als BA-Arbeit angerechnet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0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Grobgliederung erstellen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A"/>
                          </a:solidFill>
                          <a:effectLst/>
                          <a:uLnTx/>
                          <a:uFillTx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Auswahl eines Themas aus vorformulierten Themenvorschlägen im Seminar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A"/>
                        </a:solidFill>
                        <a:effectLst/>
                        <a:uLnTx/>
                        <a:uFillTx/>
                        <a:latin typeface="Calisto MT" panose="02040603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-"/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2261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(Zweit-)Betreuer*in suchen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Seminar-Betreuer*in betreut auch BA-Arbeit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Zeitplan, Thema, Gliederung mit Betreuende* aufstellen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Thema erfolgt im Rahmen einer Seminarvorbesprechung (im vorlaufenden Semester)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Formalie mit Betreuer*in absprechen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  <a:tr h="12042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Anmeldung beim Prüfungsamt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Anmeldung bei Seminarleitung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Leistungsnachweis ausdrucken und bei Seminarleitung vorzeigen; Seminarleitung schickt Leistungsnachweis an Zweitkorrektor*in und anschließend ans Prüfungsamt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Gleichzeitig eigene Anmeldung beim Prüfungsamt (direkt nach Themenvergabe)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38357412"/>
                  </a:ext>
                </a:extLst>
              </a:tr>
              <a:tr h="506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Bearbeitung der Leitkarte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Die Frist wird durch Seminarleitung festgelegt. 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0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2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16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01770"/>
              </p:ext>
            </p:extLst>
          </p:nvPr>
        </p:nvGraphicFramePr>
        <p:xfrm>
          <a:off x="539931" y="1772818"/>
          <a:ext cx="8060616" cy="41334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9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298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Beginn der Bearbeitung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 jetzt: 12 Wochen Bearbeitungszeit (oder 6 Wochen wenn bereits alle anderen Leistungen verbucht sind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Rückgabe des Themas nur in der 1. Woche möglich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Abgabe der Bachelorarbeit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Fristgerechte Abgabe der Arbeit in zweifacher Ausführung beim Betreuer*in: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in Papierform (Klebebindung) + elektronischer Fassung (Word / PDF)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mit eidesstattlicher Versicherung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bestätigt das Eingangsdatum per Unterschrift auf der Leitkarte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Nach der Abgabe: Zeitliche Aspekte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Abgabe, Frist und Korrekturzeit (2 Monate) beachten für weitere Planung: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rückwirkende Exmatrikulation bis zum 15.11. möglich, wenn zunächst</a:t>
                      </a:r>
                      <a:b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</a:b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zum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WiSe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rückgemeldet (Rückzahlung der Semestergebühren)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Exmatrikulation für Master notwendig: Exmatrikulation vor Verbuchung </a:t>
                      </a:r>
                      <a:b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</a:b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aller Leistungen möglich, aber bei Nichtbestehen: kein Abschluss!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Zeitliche Kapazitäten der Betreuer*innen beachten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85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17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endParaRPr lang="de-DE" sz="1200" dirty="0">
              <a:latin typeface="Calisto MT" panose="02040603050505030304" pitchFamily="18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06550"/>
              </p:ext>
            </p:extLst>
          </p:nvPr>
        </p:nvGraphicFramePr>
        <p:xfrm>
          <a:off x="467544" y="1772818"/>
          <a:ext cx="8133003" cy="470257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312594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Politikwissenschaft – FB 06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2713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Themenbereich eingrenzen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A"/>
                          </a:solidFill>
                          <a:effectLst/>
                          <a:uLnTx/>
                          <a:uFillTx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Evtl. aus besuchtem Seminar ableiten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A"/>
                        </a:solidFill>
                        <a:effectLst/>
                        <a:uLnTx/>
                        <a:uFillTx/>
                        <a:latin typeface="Calisto MT" panose="02040603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0898"/>
                  </a:ext>
                </a:extLst>
              </a:tr>
              <a:tr h="298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Anmeldung beim Prüfungsamt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Abholung der Bescheinigung über 120 LP beim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WiWi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-Prüfungsamt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Erhalt der Leitkarte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298234">
                <a:tc>
                  <a:txBody>
                    <a:bodyPr/>
                    <a:lstStyle/>
                    <a:p>
                      <a:pPr marL="0" marR="0" lvl="0" indent="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Grobgliederung erstellen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A"/>
                          </a:solidFill>
                          <a:effectLst/>
                          <a:uLnTx/>
                          <a:uFillTx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Konkrete Ideen für das Erstgespräch sammeln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A"/>
                        </a:solidFill>
                        <a:effectLst/>
                        <a:uLnTx/>
                        <a:uFillTx/>
                        <a:latin typeface="Calisto MT" panose="02040603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368705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(Zweit-)Betreuer*in suchen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Alle Dozierende, die regelmäßig Lehrveranstaltungen abhalten (meistens alle mit M.A.)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Forschungsschwerpunkte möglicher Betreuer*innen beachten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per Mail nach Kapazität fragen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Zeitplan, Thema, Gliederung mit Betreuende* aufstellen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Eigenständige Themenerarbeitung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Auf genaue Formulierung des Titels achten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  <a:tr h="15644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Bearbeitung der Leitkarte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Das Thema der Bachelorarbeit wird gemeinsam mit der/dem Betreuer*in auf der Leitkarte eingetragen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/ Erstgutachter*in bestätigt durch Unterschrift das Thema sowie das Datum des Bearbeitungsbeginns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Aufgefüllte Leitkarte muss sofort im Prüfungsamt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WiWi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vorgelegt werden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Eintragung des verbindlichen Abgabedatums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0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18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7CEC593-FDB0-4F64-8437-E748EFCC566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49769"/>
              </p:ext>
            </p:extLst>
          </p:nvPr>
        </p:nvGraphicFramePr>
        <p:xfrm>
          <a:off x="539931" y="1772818"/>
          <a:ext cx="8060616" cy="432912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9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Politikwissenschaften – FB 06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298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Beginn der Bearbeitung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 jetzt: 12 Wochen Bearbeitungszeit (oder 6 Wochen wenn bereits alle anderen Leistungen verbucht sind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Rückgabe des Themas nur in der 1. Woche möglich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Abgabe der Bachelorarbeit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Fristgerechte Abgabe der Arbeit in zweifacher Ausführung beim Betreuer*in: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in Papierform (Klebebindung) + elektronischer Fassung (Word / PDF)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mit eidesstattlicher Versicherung + Zustimmung zur Plagiatsprüfung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bestätigt das Eingangsdatum per Unterschrift auf der Leitkarte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Nach der Abgabe: Zeitliche Aspekte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Abgabe, Frist und Korrekturzeit (2 Monate) beachten für weitere Planung: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rückwirkende Exmatrikulation bis zum 15.11. möglich, wenn zunächst</a:t>
                      </a:r>
                      <a:b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</a:b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zum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WiSe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rückgemeldet (Rückzahlung der Semestergebühren)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Exmatrikulation für Master notwendig: Exmatrikulation vor Verbuchung </a:t>
                      </a:r>
                      <a:b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</a:b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aller Leistungen möglich, aber bei Nichtbestehen: kein Abschluss!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Zeitliche Kapazitäten der Betreuer*innen beachten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44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148050"/>
            <a:ext cx="8351474" cy="25770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450"/>
              </a:spcBef>
            </a:pPr>
            <a:r>
              <a:rPr lang="de-DE" sz="1600" b="1">
                <a:latin typeface="Calisto MT" panose="02040603050505030304" pitchFamily="18" charset="0"/>
              </a:rPr>
              <a:t>Mögliche Einsatzbereiche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Öffentliche Verwaltung (Kommunen, Länder, Bund, EU-Ebene)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Interessen- und Lobbygruppen, Gewerkschaften, Verbände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Agenturen für Öffentlichkeitsarbeit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Unternehmen und Unternehmensberatung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Markt-, Organisations- und Personalentwicklung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Medien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>
                <a:latin typeface="Calisto MT" panose="02040603050505030304" pitchFamily="18" charset="0"/>
              </a:rPr>
              <a:t>kulturelle Institutionen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>
                <a:latin typeface="Calisto MT" panose="02040603050505030304" pitchFamily="18" charset="0"/>
              </a:rPr>
              <a:t>Forschung</a:t>
            </a:r>
            <a:endParaRPr lang="de-DE" sz="1400" b="0">
              <a:latin typeface="Calisto MT" panose="02040603050505030304" pitchFamily="18" charset="0"/>
            </a:endParaRPr>
          </a:p>
          <a:p>
            <a:pPr lvl="1" indent="0">
              <a:lnSpc>
                <a:spcPct val="150000"/>
              </a:lnSpc>
              <a:spcBef>
                <a:spcPts val="450"/>
              </a:spcBef>
              <a:buNone/>
            </a:pPr>
            <a:r>
              <a:rPr lang="de-DE" sz="1600" b="1">
                <a:latin typeface="Calisto MT" panose="02040603050505030304" pitchFamily="18" charset="0"/>
              </a:rPr>
              <a:t>	Praktikumseinrichtungen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b="1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Zukunftsperspektiven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A7664029-0257-4857-8E34-88A81D999EE9}"/>
              </a:ext>
            </a:extLst>
          </p:cNvPr>
          <p:cNvCxnSpPr/>
          <p:nvPr/>
        </p:nvCxnSpPr>
        <p:spPr>
          <a:xfrm>
            <a:off x="457616" y="5877272"/>
            <a:ext cx="50405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8A5D5564-45CD-4B52-A0BD-FA52AFF7338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147662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Themen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2168859"/>
            <a:ext cx="8060995" cy="3296503"/>
          </a:xfrm>
          <a:ln w="12700">
            <a:noFill/>
          </a:ln>
        </p:spPr>
        <p:txBody>
          <a:bodyPr numCol="2"/>
          <a:lstStyle/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Vorstellung der Fachberater*innen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Prüfungsamt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Vorstellung der Fachschaften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Aktuelle Entwicklungen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Praktikum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Hilfsangebote der Universität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Fragen?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1" dirty="0">
              <a:latin typeface="Calisto MT" panose="02040603050505030304" pitchFamily="18" charset="0"/>
            </a:endParaRP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1" dirty="0">
              <a:latin typeface="Calisto MT" panose="02040603050505030304" pitchFamily="18" charset="0"/>
            </a:endParaRP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Bachelorarbeit</a:t>
            </a:r>
          </a:p>
          <a:p>
            <a:pPr marL="720465" lvl="2" indent="-342900">
              <a:lnSpc>
                <a:spcPts val="28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800" b="0" dirty="0">
                <a:latin typeface="Calisto MT" panose="02040603050505030304" pitchFamily="18" charset="0"/>
              </a:rPr>
              <a:t>Wirtschaftswissenschaften</a:t>
            </a:r>
          </a:p>
          <a:p>
            <a:pPr marL="720465" lvl="2" indent="-342900">
              <a:lnSpc>
                <a:spcPts val="28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800" b="0" dirty="0">
                <a:latin typeface="Calisto MT" panose="02040603050505030304" pitchFamily="18" charset="0"/>
              </a:rPr>
              <a:t>Rechtswissenschaften</a:t>
            </a:r>
          </a:p>
          <a:p>
            <a:pPr marL="720465" lvl="2" indent="-342900">
              <a:lnSpc>
                <a:spcPts val="28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800" b="0" dirty="0">
                <a:latin typeface="Calisto MT" panose="02040603050505030304" pitchFamily="18" charset="0"/>
              </a:rPr>
              <a:t>Politikwissenschaften</a:t>
            </a:r>
            <a:endParaRPr lang="de-DE" sz="1800" b="1" dirty="0">
              <a:latin typeface="Calisto MT" panose="02040603050505030304" pitchFamily="18" charset="0"/>
            </a:endParaRP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Zukunftsperspektiven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Offener Austausch </a:t>
            </a:r>
            <a:br>
              <a:rPr lang="de-DE" sz="2000" b="1" dirty="0">
                <a:latin typeface="Calisto MT" panose="02040603050505030304" pitchFamily="18" charset="0"/>
              </a:rPr>
            </a:br>
            <a:endParaRPr lang="de-DE" sz="2000" b="1" dirty="0">
              <a:latin typeface="Calisto MT" panose="02040603050505030304" pitchFamily="18" charset="0"/>
            </a:endParaRPr>
          </a:p>
          <a:p>
            <a:pPr lvl="1" indent="0">
              <a:lnSpc>
                <a:spcPts val="2800"/>
              </a:lnSpc>
              <a:spcBef>
                <a:spcPts val="450"/>
              </a:spcBef>
              <a:buNone/>
            </a:pPr>
            <a:endParaRPr lang="de-DE" sz="2000" b="1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546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20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39299"/>
            <a:ext cx="8351474" cy="25770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Fortführung des Studiums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Politik, Rechts- oder Wirtschaftswissenschaftlicher Master 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de-DE" sz="1600" b="0" dirty="0">
                <a:latin typeface="Calisto MT" panose="02040603050505030304" pitchFamily="18" charset="0"/>
              </a:rPr>
              <a:t>meist kein BWL-Master möglich, da wirtschaftswissenschaftliche Anteile volkswirtschaftlich ausgerichtet (!)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Übergang zu Rechtswissenschaften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für weitere Informationen Studienberatungen der jeweiligen</a:t>
            </a:r>
            <a:br>
              <a:rPr lang="de-DE" sz="1600" b="0" dirty="0">
                <a:latin typeface="Calisto MT" panose="02040603050505030304" pitchFamily="18" charset="0"/>
              </a:rPr>
            </a:br>
            <a:r>
              <a:rPr lang="de-DE" sz="1600" b="0" dirty="0">
                <a:latin typeface="Calisto MT" panose="02040603050505030304" pitchFamily="18" charset="0"/>
              </a:rPr>
              <a:t> Universitäten kontaktieren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0" dirty="0">
                <a:latin typeface="Calisto MT" panose="02040603050505030304" pitchFamily="18" charset="0"/>
              </a:rPr>
              <a:t>mögliche Master an der WWU: Volkswirtschaftslehre, Politikwissenschaft, Humangeographie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Weiteres grundlegendes Studium (BA): Zweitstudium 	Studienberatung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Zukunftsperspektiven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7B0E4C96-B415-4600-9306-11B5EAE0DAE2}"/>
              </a:ext>
            </a:extLst>
          </p:cNvPr>
          <p:cNvCxnSpPr>
            <a:cxnSpLocks/>
          </p:cNvCxnSpPr>
          <p:nvPr/>
        </p:nvCxnSpPr>
        <p:spPr>
          <a:xfrm>
            <a:off x="5364088" y="5805264"/>
            <a:ext cx="43204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C3262C7A-EDC6-4B06-B86C-C2B3E427D7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288230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21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148050"/>
            <a:ext cx="8351474" cy="25770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Wechsel zu Jura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350" dirty="0">
                <a:latin typeface="Calisto MT" panose="02040603050505030304" pitchFamily="18" charset="0"/>
              </a:rPr>
              <a:t> </a:t>
            </a:r>
            <a:r>
              <a:rPr lang="de-DE" sz="1600" dirty="0">
                <a:latin typeface="Calisto MT" panose="02040603050505030304" pitchFamily="18" charset="0"/>
              </a:rPr>
              <a:t>Studierende der Studiengänge „Politik &amp; Recht“ und „Wirtschaft &amp; Recht“ können an der WWU nach Abschluss in das 5. Fachsemester Rechtswissenschaften mit dem Abschluss 1. Staatsexamen wechseln.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Alle Wichtigen Informationen finden Sie auf unserer Homepage unter </a:t>
            </a:r>
            <a:r>
              <a:rPr lang="de-DE" sz="1600" dirty="0">
                <a:latin typeface="Calisto MT" panose="02040603050505030304" pitchFamily="18" charset="0"/>
              </a:rPr>
              <a:t>https://www.wiwi.uni-muenster.de/basic/nach-dem-studium/wechsel-zu-jura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4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Zukunftsperspektiven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97878DDF-1586-462A-95E9-E5E37BFA57E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1928698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22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458548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05559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F234FFF8-7402-4EB5-AAF5-726EC460E2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284331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3" y="1988840"/>
            <a:ext cx="5472607" cy="24482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Allgemeine Studienangelegenheiten, Politikwissenschaft, 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Studium Fundamentale 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Julia Henn, M.A.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SIC, Scharnhorststraße 103-109, Raum 610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Telefon-Sprechstunde: mittwochs, 16:00 - 17:00 Uhr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 83 25105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info.basic@uni-muenster.de</a:t>
            </a: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Koordinatorin fÃ¼r die StudiengÃ¤nge Politik &amp; Recht, Politik &amp; Wirtschaft, Wirtschaft &amp; Recht">
            <a:extLst>
              <a:ext uri="{FF2B5EF4-FFF2-40B4-BE49-F238E27FC236}">
                <a16:creationId xmlns:a16="http://schemas.microsoft.com/office/drawing/2014/main" id="{80710795-CF26-4EF4-8516-F63E3942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318" y="1995174"/>
            <a:ext cx="2160000" cy="3234403"/>
          </a:xfrm>
          <a:prstGeom prst="rect">
            <a:avLst/>
          </a:prstGeom>
          <a:noFill/>
          <a:ln w="19050"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el 6">
            <a:extLst>
              <a:ext uri="{FF2B5EF4-FFF2-40B4-BE49-F238E27FC236}">
                <a16:creationId xmlns:a16="http://schemas.microsoft.com/office/drawing/2014/main" id="{D260432B-DABC-45DD-8FB2-3486DA5AA5D6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772C17E2-BE56-424A-A597-24BB5630D20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AA3B618-7ADA-440F-90C0-78EBA8F1087D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9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59832" y="2113129"/>
            <a:ext cx="5791672" cy="29720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Wirtschaftswissenschaften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Helena Helfer, </a:t>
            </a:r>
            <a:r>
              <a:rPr lang="de-DE" sz="1600" b="1" dirty="0" err="1">
                <a:latin typeface="Calisto MT" panose="02040603050505030304" pitchFamily="18" charset="0"/>
              </a:rPr>
              <a:t>M.Sc</a:t>
            </a:r>
            <a:r>
              <a:rPr lang="de-DE" sz="1600" b="1" dirty="0">
                <a:latin typeface="Calisto MT" panose="02040603050505030304" pitchFamily="18" charset="0"/>
              </a:rPr>
              <a:t>.</a:t>
            </a:r>
            <a:br>
              <a:rPr lang="de-DE" sz="2000" dirty="0"/>
            </a:b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Centrum für Interdisziplinäre Wirtschaftsforschung (CIW)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Scharnhorststraße 100; Raum 111</a:t>
            </a: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b="0" i="0" dirty="0">
                <a:effectLst/>
                <a:latin typeface="Calisto MT" panose="02040603050505030304" pitchFamily="18" charset="0"/>
              </a:rPr>
              <a:t>Sprechstunde (telefonisch oder per Zoom): </a:t>
            </a:r>
            <a:r>
              <a:rPr lang="de-DE" sz="1400" b="0" i="1" dirty="0">
                <a:effectLst/>
                <a:latin typeface="Calisto MT" panose="02040603050505030304" pitchFamily="18" charset="0"/>
              </a:rPr>
              <a:t>Dienstag </a:t>
            </a:r>
            <a:r>
              <a:rPr lang="de-DE" sz="1400" b="0" i="0" dirty="0">
                <a:effectLst/>
                <a:latin typeface="Calisto MT" panose="02040603050505030304" pitchFamily="18" charset="0"/>
              </a:rPr>
              <a:t>10.30 – 12.00 Uhr und Mittwoch 14.00 – 15.00 Uhr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</a:t>
            </a:r>
            <a:r>
              <a:rPr lang="de-DE" sz="1400" b="0" i="0" dirty="0">
                <a:effectLst/>
                <a:latin typeface="Calisto MT" panose="02040603050505030304" pitchFamily="18" charset="0"/>
              </a:rPr>
              <a:t>0251-83-25107</a:t>
            </a:r>
            <a:r>
              <a:rPr lang="de-DE" sz="1400" dirty="0">
                <a:latin typeface="Calisto MT" panose="02040603050505030304" pitchFamily="18" charset="0"/>
              </a:rPr>
              <a:t>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ciw.studienberatung@wiwi.uni-muenster.de</a:t>
            </a:r>
            <a:br>
              <a:rPr lang="de-DE" sz="1400" dirty="0">
                <a:latin typeface="Calisto MT" panose="02040603050505030304" pitchFamily="18" charset="0"/>
              </a:rPr>
            </a:br>
            <a:endParaRPr lang="de-DE" sz="1400" i="1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el 6">
            <a:extLst>
              <a:ext uri="{FF2B5EF4-FFF2-40B4-BE49-F238E27FC236}">
                <a16:creationId xmlns:a16="http://schemas.microsoft.com/office/drawing/2014/main" id="{054015A6-FF3D-4537-879E-99BCBDB12E5F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D435E82-43DE-49F0-8137-9503427F07B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8A604554-9507-4695-95F0-2276008B65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0E7A6C3-8CB2-4826-95D0-A8DBA4F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216020"/>
            <a:ext cx="216024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7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5</a:t>
            </a:fld>
            <a:r>
              <a:rPr lang="de-DE" sz="1200"/>
              <a:t> </a:t>
            </a:r>
            <a:endParaRPr lang="de-DE" sz="1200" dirty="0"/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D599A188-2E9E-429E-AFBC-7D837C65B4E2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630B8A9-27A4-4FD2-B4D1-0982F0E6CFA4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CD2E0D11-0B17-4018-9746-86BE4F2381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  <p:sp>
        <p:nvSpPr>
          <p:cNvPr id="15" name="Vertikaler Textplatzhalter 2">
            <a:extLst>
              <a:ext uri="{FF2B5EF4-FFF2-40B4-BE49-F238E27FC236}">
                <a16:creationId xmlns:a16="http://schemas.microsoft.com/office/drawing/2014/main" id="{2013ED64-C65A-4901-A482-33CEAD56B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553" y="1988840"/>
            <a:ext cx="8060994" cy="35589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Rechtswissenschaften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                          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sz="1600" b="1" dirty="0">
                <a:latin typeface="Calisto MT" panose="02040603050505030304" pitchFamily="18" charset="0"/>
              </a:rPr>
              <a:t>                           Joana Kleyboldt, B.A. und Marisa Schönewolf, B.A.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Studieninformationszentrum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Rechtswissenschaftliche Fakultät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Universitätsstraße 14-16; Raum J 0007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Sprechstunde:  dienstags 9:30 - 11:30 Uhr und freitags 09:00 - 11:00 Uhr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0251-83-21105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bachelor.jura@uni-muenster.de</a:t>
            </a:r>
            <a:endParaRPr lang="de-DE" sz="1400" i="1" dirty="0">
              <a:latin typeface="Calisto MT" panose="02040603050505030304" pitchFamily="18" charset="0"/>
            </a:endParaRPr>
          </a:p>
        </p:txBody>
      </p:sp>
      <p:pic>
        <p:nvPicPr>
          <p:cNvPr id="8" name="Grafik 7" descr="Ein Bild, das Person, darstellend enthält.&#10;&#10;Automatisch generierte Beschreibung">
            <a:extLst>
              <a:ext uri="{FF2B5EF4-FFF2-40B4-BE49-F238E27FC236}">
                <a16:creationId xmlns:a16="http://schemas.microsoft.com/office/drawing/2014/main" id="{1D01E07E-2372-4C3D-B3D0-1A654DEC9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391120"/>
            <a:ext cx="1232140" cy="1848211"/>
          </a:xfrm>
          <a:prstGeom prst="rect">
            <a:avLst/>
          </a:prstGeom>
        </p:spPr>
      </p:pic>
      <p:pic>
        <p:nvPicPr>
          <p:cNvPr id="12" name="Grafik 11" descr="Ein Bild, das Person, Kleidung, darstellend enthält.&#10;&#10;Automatisch generierte Beschreibung">
            <a:extLst>
              <a:ext uri="{FF2B5EF4-FFF2-40B4-BE49-F238E27FC236}">
                <a16:creationId xmlns:a16="http://schemas.microsoft.com/office/drawing/2014/main" id="{ACDDA948-5307-4308-AF22-154BB9CFC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9" y="4233928"/>
            <a:ext cx="1232141" cy="184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1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1988839"/>
            <a:ext cx="8311951" cy="23762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Prüfungsamt Wirtschaftswissenschaften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Telefon: 0251-83 37915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 err="1">
                <a:latin typeface="Calisto MT" panose="02040603050505030304" pitchFamily="18" charset="0"/>
              </a:rPr>
              <a:t>Corrensstraße</a:t>
            </a:r>
            <a:r>
              <a:rPr lang="de-DE" sz="1600" dirty="0">
                <a:latin typeface="Calisto MT" panose="02040603050505030304" pitchFamily="18" charset="0"/>
              </a:rPr>
              <a:t> 1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48 149 Münster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Telefonische Sprechstunde: montags-donnerstags, 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11:00 - 12:00 Uhr und 13:30 - 15 Uhr, freitags 10:00 – 12:00 Uhr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i="1" dirty="0">
                <a:latin typeface="Calisto MT" panose="02040603050505030304" pitchFamily="18" charset="0"/>
                <a:hlinkClick r:id="rId3"/>
              </a:rPr>
              <a:t>pam.wiporecht@wiwi.uni-muenster.de</a:t>
            </a:r>
            <a:endParaRPr lang="de-DE" sz="1600" i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i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i="1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B4B80862-2EB0-4942-B58B-1F8AF5A9A9A1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Prüfungsamt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901CE5C-E5AF-4E48-8928-A74D427259A8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A4E4C1D4-D882-48AD-8FD1-94CA8A0BC2E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410113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7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07904" y="1837001"/>
            <a:ext cx="5025165" cy="13833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Fachschaft interdisziplinäre Studien: Wirtschaft, Politik und Recht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zuständig für Politik &amp; Wirtschaft, Wirtschaft &amp; Recht </a:t>
            </a: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i="1" dirty="0">
                <a:latin typeface="Calisto MT" panose="02040603050505030304" pitchFamily="18" charset="0"/>
              </a:rPr>
              <a:t>fswipo@uni-muenster.de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Bild kÃ¶nnte enthalten: 17 Personen, Personen, die lachen, Baum, Schuhe, im Freien und Natur">
            <a:extLst>
              <a:ext uri="{FF2B5EF4-FFF2-40B4-BE49-F238E27FC236}">
                <a16:creationId xmlns:a16="http://schemas.microsoft.com/office/drawing/2014/main" id="{8FD1D3CD-77D1-40EA-B7B9-166097492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32982"/>
            <a:ext cx="2880000" cy="1920000"/>
          </a:xfrm>
          <a:prstGeom prst="rect">
            <a:avLst/>
          </a:prstGeom>
          <a:noFill/>
          <a:ln w="12700">
            <a:solidFill>
              <a:schemeClr val="bg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ild kÃ¶nnte enthalten: 26 Personen, Personen, die lachen, Personen, die sitzen, Schuhe und im Freien">
            <a:extLst>
              <a:ext uri="{FF2B5EF4-FFF2-40B4-BE49-F238E27FC236}">
                <a16:creationId xmlns:a16="http://schemas.microsoft.com/office/drawing/2014/main" id="{3247FDDB-D5A5-4534-9ABA-FA3B160F7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318" y="3846431"/>
            <a:ext cx="2880000" cy="1920000"/>
          </a:xfrm>
          <a:prstGeom prst="rect">
            <a:avLst/>
          </a:prstGeom>
          <a:noFill/>
          <a:ln w="12700">
            <a:solidFill>
              <a:schemeClr val="bg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6">
            <a:extLst>
              <a:ext uri="{FF2B5EF4-FFF2-40B4-BE49-F238E27FC236}">
                <a16:creationId xmlns:a16="http://schemas.microsoft.com/office/drawing/2014/main" id="{90295892-CB75-4A8D-BA66-810BE71E5A63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Fachschaften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08A85B6-45D4-4123-A81A-C6B51F43C25A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5A4C5B51-5EC5-4798-993B-A69756C4C0A8}"/>
              </a:ext>
            </a:extLst>
          </p:cNvPr>
          <p:cNvSpPr txBox="1">
            <a:spLocks/>
          </p:cNvSpPr>
          <p:nvPr/>
        </p:nvSpPr>
        <p:spPr>
          <a:xfrm>
            <a:off x="5613" y="4964845"/>
            <a:ext cx="5025165" cy="8295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Arial" panose="020B0604020202020204" pitchFamily="34" charset="0"/>
              <a:buNone/>
              <a:defRPr lang="de-DE" sz="1498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720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565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409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253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7253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7253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7253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7253" indent="-107876" algn="l" defTabSz="684993" rtl="0" eaLnBrk="1" latinLnBrk="0" hangingPunct="1">
              <a:lnSpc>
                <a:spcPct val="112000"/>
              </a:lnSpc>
              <a:spcBef>
                <a:spcPts val="974"/>
              </a:spcBef>
              <a:spcAft>
                <a:spcPts val="0"/>
              </a:spcAft>
              <a:buFont typeface="Meta Offc Pro" panose="020B0504030101020102" pitchFamily="34" charset="0"/>
              <a:buChar char="-"/>
              <a:defRPr sz="1498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Fachschaft Politikwissenschaft</a:t>
            </a: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zuständig für Politik &amp; Recht 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i="1" dirty="0">
                <a:latin typeface="Calisto MT" panose="02040603050505030304" pitchFamily="18" charset="0"/>
              </a:rPr>
              <a:t>fs-politik@listserv.uni-muenster.de</a:t>
            </a:r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5849EE6D-9F54-4055-9477-86D5F4FE05E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218499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8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844824"/>
            <a:ext cx="8351474" cy="1820647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Änderung der Prüfungsordnung (7. Änderungsordnung)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Zur Umstrukturierung des Fachs Makroökonomie: Bei inhaltlichen Fragen sehr gerne Beratungsmöglichkeiten wahrnehmen, Empfehlung Mathe Vorkurse für </a:t>
            </a:r>
            <a:r>
              <a:rPr lang="de-DE" sz="1600" dirty="0" err="1">
                <a:latin typeface="Calisto MT" panose="02040603050505030304" pitchFamily="18" charset="0"/>
              </a:rPr>
              <a:t>Wiwis</a:t>
            </a:r>
            <a:r>
              <a:rPr lang="de-DE" sz="1600" dirty="0">
                <a:latin typeface="Calisto MT" panose="02040603050505030304" pitchFamily="18" charset="0"/>
              </a:rPr>
              <a:t>: </a:t>
            </a:r>
            <a:r>
              <a:rPr lang="de-DE" sz="1600" dirty="0"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https://www.uni-muenster.de/FB10/vorkurs-mathe/#termine</a:t>
            </a:r>
            <a:r>
              <a:rPr lang="de-DE" sz="2000" dirty="0">
                <a:effectLst/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Jura Special am 13.06.: Anmeldung über</a:t>
            </a:r>
            <a:r>
              <a:rPr lang="de-DE" sz="1400" dirty="0"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b="0" i="0" u="sng" dirty="0" err="1">
                <a:solidFill>
                  <a:srgbClr val="003366"/>
                </a:solidFill>
                <a:effectLst/>
                <a:latin typeface="Calisto MT" panose="02040603050505030304" pitchFamily="18" charset="0"/>
                <a:hlinkClick r:id="rId3"/>
              </a:rPr>
              <a:t>shk.basic@uni-muenster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Calisto MT" panose="02040603050505030304" pitchFamily="18" charset="0"/>
              </a:rPr>
              <a:t>.</a:t>
            </a:r>
            <a:endParaRPr lang="de-DE" sz="1400" dirty="0">
              <a:effectLst/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800" dirty="0">
              <a:effectLst/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Aktuelle Entwicklungen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2365E889-0E09-4B07-8997-17D3E698B3E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23992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2148050"/>
            <a:ext cx="8351474" cy="1820647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Insbesondere während der Corona-Pandemie können Studierende </a:t>
            </a:r>
            <a:r>
              <a:rPr lang="de-DE" sz="1400" b="1" dirty="0">
                <a:latin typeface="Calisto MT" panose="02040603050505030304" pitchFamily="18" charset="0"/>
              </a:rPr>
              <a:t>auf finanzielle, rechtliche oder gesundheitliche Hürden </a:t>
            </a:r>
            <a:r>
              <a:rPr lang="de-DE" sz="1400" dirty="0">
                <a:latin typeface="Calisto MT" panose="02040603050505030304" pitchFamily="18" charset="0"/>
              </a:rPr>
              <a:t>stoßen. Um diese erfolgreiche bewältigen zu können, bietet die WWU ein </a:t>
            </a:r>
            <a:r>
              <a:rPr lang="de-DE" sz="1400" b="1" dirty="0">
                <a:latin typeface="Calisto MT" panose="02040603050505030304" pitchFamily="18" charset="0"/>
              </a:rPr>
              <a:t>breites Angebot an Hilfs- und Unterstützungsmöglichkeiten </a:t>
            </a:r>
            <a:r>
              <a:rPr lang="de-DE" sz="1400" dirty="0">
                <a:latin typeface="Calisto MT" panose="02040603050505030304" pitchFamily="18" charset="0"/>
              </a:rPr>
              <a:t>an.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Beispiele hierfür sind: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Hilfestellung Arbeiterkinder </a:t>
            </a:r>
            <a:r>
              <a:rPr lang="de-DE" sz="1400" b="0" dirty="0">
                <a:latin typeface="Calisto MT" panose="02040603050505030304" pitchFamily="18" charset="0"/>
              </a:rPr>
              <a:t>(Unterstützung Studierender, die wegen ihrer sozialen Herkunft Bildungsbenachteiligungen ausgesetzt sind) 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Psychologische Beratung der Zentralen Studienberatung </a:t>
            </a:r>
            <a:r>
              <a:rPr lang="de-DE" sz="1400" b="0" dirty="0">
                <a:latin typeface="Calisto MT" panose="02040603050505030304" pitchFamily="18" charset="0"/>
              </a:rPr>
              <a:t>(kostenlose psychologische Beratung)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und viele mehr …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Nähere Informationen und einen Überblick über alle Angebote finden Sie auf der </a:t>
            </a:r>
            <a:r>
              <a:rPr lang="de-DE" sz="1400" dirty="0" err="1">
                <a:latin typeface="Calisto MT" panose="02040603050505030304" pitchFamily="18" charset="0"/>
              </a:rPr>
              <a:t>BaSIC</a:t>
            </a:r>
            <a:r>
              <a:rPr lang="de-DE" sz="1400" dirty="0">
                <a:latin typeface="Calisto MT" panose="02040603050505030304" pitchFamily="18" charset="0"/>
              </a:rPr>
              <a:t>-Homepage</a:t>
            </a:r>
            <a:endParaRPr lang="de-DE" sz="1400" b="0" dirty="0">
              <a:latin typeface="Calisto MT" panose="0204060305050503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</p:txBody>
      </p:sp>
      <p:pic>
        <p:nvPicPr>
          <p:cNvPr id="1026" name="Picture 2" descr="Bachelor Service- und Informationscenter">
            <a:extLst>
              <a:ext uri="{FF2B5EF4-FFF2-40B4-BE49-F238E27FC236}">
                <a16:creationId xmlns:a16="http://schemas.microsoft.com/office/drawing/2014/main" id="{0A0D98D9-D08B-44EC-B2FB-AC8DABE2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399185" cy="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Hilfsangebote der Universität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1932C948-61C3-4DE4-BC3D-07C88705A2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52974" y="6295117"/>
            <a:ext cx="6312343" cy="360000"/>
          </a:xfrm>
        </p:spPr>
        <p:txBody>
          <a:bodyPr/>
          <a:lstStyle/>
          <a:p>
            <a:r>
              <a:rPr lang="de-DE" sz="1200" dirty="0">
                <a:latin typeface="Calisto MT" panose="02040603050505030304" pitchFamily="18" charset="0"/>
              </a:rPr>
              <a:t>Vollversammlung</a:t>
            </a:r>
          </a:p>
          <a:p>
            <a:r>
              <a:rPr lang="de-DE" sz="1200" dirty="0">
                <a:latin typeface="Calisto MT" panose="02040603050505030304" pitchFamily="18" charset="0"/>
              </a:rPr>
              <a:t>24. Mai 2022</a:t>
            </a:r>
          </a:p>
        </p:txBody>
      </p:sp>
    </p:spTree>
    <p:extLst>
      <p:ext uri="{BB962C8B-B14F-4D97-AF65-F5344CB8AC3E}">
        <p14:creationId xmlns:p14="http://schemas.microsoft.com/office/powerpoint/2010/main" val="1810361506"/>
      </p:ext>
    </p:extLst>
  </p:cSld>
  <p:clrMapOvr>
    <a:masterClrMapping/>
  </p:clrMapOvr>
</p:sld>
</file>

<file path=ppt/theme/theme1.xml><?xml version="1.0" encoding="utf-8"?>
<a:theme xmlns:a="http://schemas.openxmlformats.org/drawingml/2006/main" name="WWU Münster PowerPoint Master">
  <a:themeElements>
    <a:clrScheme name="WWU Münster Var2">
      <a:dk1>
        <a:srgbClr val="58585A"/>
      </a:dk1>
      <a:lt1>
        <a:srgbClr val="F4F4F4"/>
      </a:lt1>
      <a:dk2>
        <a:srgbClr val="F4F4F4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PPT_WWU_Var2_Meta_16x9_02</Template>
  <TotalTime>0</TotalTime>
  <Words>1730</Words>
  <Application>Microsoft Office PowerPoint</Application>
  <PresentationFormat>Bildschirmpräsentation (4:3)</PresentationFormat>
  <Paragraphs>269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Calisto MT</vt:lpstr>
      <vt:lpstr>Meta Offc Pro</vt:lpstr>
      <vt:lpstr>Symbol</vt:lpstr>
      <vt:lpstr>Wingdings</vt:lpstr>
      <vt:lpstr>WWU Münster PowerPoint Master</vt:lpstr>
      <vt:lpstr>Vollversammlung  Politik &amp; Recht, Politik &amp; Wirtschaft, Wirtschaft &amp; Recht </vt:lpstr>
      <vt:lpstr>Themen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wir-lieben-office.de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zweizeilige Titel der Präsentation</dc:title>
  <dc:creator>Stephanie H.</dc:creator>
  <cp:lastModifiedBy>Anika Solveig Petersen</cp:lastModifiedBy>
  <cp:revision>121</cp:revision>
  <dcterms:created xsi:type="dcterms:W3CDTF">2017-11-14T21:00:53Z</dcterms:created>
  <dcterms:modified xsi:type="dcterms:W3CDTF">2022-05-25T09:30:22Z</dcterms:modified>
</cp:coreProperties>
</file>